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56" r:id="rId2"/>
    <p:sldId id="258" r:id="rId3"/>
    <p:sldId id="304" r:id="rId4"/>
    <p:sldId id="306" r:id="rId5"/>
    <p:sldId id="260" r:id="rId6"/>
    <p:sldId id="267" r:id="rId7"/>
    <p:sldId id="272" r:id="rId8"/>
    <p:sldId id="305" r:id="rId9"/>
    <p:sldId id="262" r:id="rId10"/>
    <p:sldId id="274" r:id="rId11"/>
    <p:sldId id="275" r:id="rId12"/>
    <p:sldId id="286" r:id="rId13"/>
    <p:sldId id="268" r:id="rId14"/>
    <p:sldId id="277" r:id="rId15"/>
    <p:sldId id="279" r:id="rId16"/>
    <p:sldId id="280" r:id="rId17"/>
    <p:sldId id="281" r:id="rId18"/>
    <p:sldId id="282" r:id="rId19"/>
    <p:sldId id="283" r:id="rId20"/>
    <p:sldId id="284" r:id="rId21"/>
    <p:sldId id="285"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71" r:id="rId35"/>
    <p:sldId id="300" r:id="rId36"/>
    <p:sldId id="301" r:id="rId37"/>
    <p:sldId id="302" r:id="rId38"/>
    <p:sldId id="303" r:id="rId39"/>
    <p:sldId id="261" r:id="rId40"/>
  </p:sldIdLst>
  <p:sldSz cx="9144000" cy="6858000" type="screen4x3"/>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60448" autoAdjust="0"/>
  </p:normalViewPr>
  <p:slideViewPr>
    <p:cSldViewPr showGuides="1">
      <p:cViewPr>
        <p:scale>
          <a:sx n="50" d="100"/>
          <a:sy n="50" d="100"/>
        </p:scale>
        <p:origin x="2323" y="86"/>
      </p:cViewPr>
      <p:guideLst>
        <p:guide orient="horz" pos="720"/>
        <p:guide orient="horz" pos="960"/>
        <p:guide orient="horz" pos="3888"/>
        <p:guide pos="288"/>
        <p:guide pos="5472"/>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4/16/2018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4/16/2018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In grasping applications, the compliant soft grippers could adapt to object</a:t>
            </a:r>
          </a:p>
          <a:p>
            <a:r>
              <a:rPr lang="en-US" dirty="0"/>
              <a:t>shapes without specific control inputs, dramatically reducing</a:t>
            </a:r>
          </a:p>
          <a:p>
            <a:r>
              <a:rPr lang="en-US" dirty="0"/>
              <a:t>system complexity and cost, while improving grasping performance</a:t>
            </a:r>
          </a:p>
          <a:p>
            <a:r>
              <a:rPr lang="en-US" dirty="0"/>
              <a:t>and safety [3], compared to rigid robotic grippers [5]</a:t>
            </a:r>
          </a:p>
          <a:p>
            <a:endParaRPr lang="en-US" dirty="0"/>
          </a:p>
          <a:p>
            <a:r>
              <a:rPr lang="en-US" dirty="0"/>
              <a:t>Furthermore, to achieve inherent</a:t>
            </a:r>
          </a:p>
          <a:p>
            <a:r>
              <a:rPr lang="en-US" dirty="0"/>
              <a:t>compliance and adaptability, the soft material could combine</a:t>
            </a:r>
          </a:p>
          <a:p>
            <a:r>
              <a:rPr lang="en-US" dirty="0"/>
              <a:t>conventional robotic hand designs with different finger joint</a:t>
            </a:r>
          </a:p>
          <a:p>
            <a:r>
              <a:rPr lang="en-US" dirty="0"/>
              <a:t>actuating mechanisms, such as tendon-driven [17]–[19], gear</a:t>
            </a:r>
          </a:p>
          <a:p>
            <a:r>
              <a:rPr lang="en-US" dirty="0"/>
              <a:t>and rod [20], [21], or driving rigid joints directly [22]. How</a:t>
            </a:r>
          </a:p>
          <a:p>
            <a:r>
              <a:rPr lang="en-US" dirty="0"/>
              <a:t>ever,</a:t>
            </a:r>
          </a:p>
          <a:p>
            <a:r>
              <a:rPr lang="en-US" dirty="0"/>
              <a:t>the inherent compliance of soft grippers often limits their</a:t>
            </a:r>
          </a:p>
          <a:p>
            <a:r>
              <a:rPr lang="en-US" dirty="0"/>
              <a:t>maximum force output. hence limiting grasping reliability and</a:t>
            </a:r>
          </a:p>
          <a:p>
            <a:r>
              <a:rPr lang="en-US" dirty="0"/>
              <a:t>payload capabilities [9], [10].</a:t>
            </a:r>
          </a:p>
          <a:p>
            <a:endParaRPr lang="en-US" dirty="0"/>
          </a:p>
          <a:p>
            <a:endParaRPr lang="en-US" dirty="0"/>
          </a:p>
          <a:p>
            <a:r>
              <a:rPr lang="en-US" dirty="0"/>
              <a:t>Further we all know how heavy the conventional robots are so we can use this soft grippers to overcome that problem.</a:t>
            </a:r>
          </a:p>
          <a:p>
            <a:r>
              <a:rPr lang="en-US" dirty="0"/>
              <a:t> </a:t>
            </a:r>
          </a:p>
        </p:txBody>
      </p:sp>
    </p:spTree>
    <p:extLst>
      <p:ext uri="{BB962C8B-B14F-4D97-AF65-F5344CB8AC3E}">
        <p14:creationId xmlns:p14="http://schemas.microsoft.com/office/powerpoint/2010/main" val="789490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In this experiment, we present the relationship between the</a:t>
            </a:r>
          </a:p>
          <a:p>
            <a:r>
              <a:rPr lang="en-US" sz="1200" b="0" i="0" u="none" strike="noStrike" kern="1200" baseline="0" dirty="0">
                <a:solidFill>
                  <a:schemeClr val="tx1"/>
                </a:solidFill>
                <a:latin typeface="+mn-lt"/>
                <a:ea typeface="+mn-ea"/>
                <a:cs typeface="+mn-cs"/>
              </a:rPr>
              <a:t>supplied pressure and the bending motion of the finger. Since</a:t>
            </a:r>
          </a:p>
          <a:p>
            <a:r>
              <a:rPr lang="en-US" sz="1200" b="0" i="0" u="none" strike="noStrike" kern="1200" baseline="0" dirty="0">
                <a:solidFill>
                  <a:schemeClr val="tx1"/>
                </a:solidFill>
                <a:latin typeface="+mn-lt"/>
                <a:ea typeface="+mn-ea"/>
                <a:cs typeface="+mn-cs"/>
              </a:rPr>
              <a:t>the proposed finger has two individual chambers, let </a:t>
            </a:r>
            <a:r>
              <a:rPr lang="en-US" sz="1200" b="0" i="1" u="none" strike="noStrike" kern="1200" baseline="0" dirty="0">
                <a:solidFill>
                  <a:schemeClr val="tx1"/>
                </a:solidFill>
                <a:latin typeface="+mn-lt"/>
                <a:ea typeface="+mn-ea"/>
                <a:cs typeface="+mn-cs"/>
              </a:rPr>
              <a:t>P1 </a:t>
            </a:r>
            <a:r>
              <a:rPr lang="en-US" sz="1200" b="0" i="0" u="none" strike="noStrike" kern="1200" baseline="0" dirty="0">
                <a:solidFill>
                  <a:schemeClr val="tx1"/>
                </a:solidFill>
                <a:latin typeface="+mn-lt"/>
                <a:ea typeface="+mn-ea"/>
                <a:cs typeface="+mn-cs"/>
              </a:rPr>
              <a:t>be the</a:t>
            </a:r>
          </a:p>
          <a:p>
            <a:r>
              <a:rPr lang="en-US" sz="1200" b="0" i="0" u="none" strike="noStrike" kern="1200" baseline="0" dirty="0">
                <a:solidFill>
                  <a:schemeClr val="tx1"/>
                </a:solidFill>
                <a:latin typeface="+mn-lt"/>
                <a:ea typeface="+mn-ea"/>
                <a:cs typeface="+mn-cs"/>
              </a:rPr>
              <a:t>supplied pressure of the Chamber1, and </a:t>
            </a:r>
            <a:r>
              <a:rPr lang="en-US" sz="1200" b="0" i="1" u="none" strike="noStrike" kern="1200" baseline="0" dirty="0">
                <a:solidFill>
                  <a:schemeClr val="tx1"/>
                </a:solidFill>
                <a:latin typeface="+mn-lt"/>
                <a:ea typeface="+mn-ea"/>
                <a:cs typeface="+mn-cs"/>
              </a:rPr>
              <a:t>P2 </a:t>
            </a:r>
            <a:r>
              <a:rPr lang="en-US" sz="1200" b="0" i="0" u="none" strike="noStrike" kern="1200" baseline="0" dirty="0">
                <a:solidFill>
                  <a:schemeClr val="tx1"/>
                </a:solidFill>
                <a:latin typeface="+mn-lt"/>
                <a:ea typeface="+mn-ea"/>
                <a:cs typeface="+mn-cs"/>
              </a:rPr>
              <a:t>for Chamber2, different</a:t>
            </a:r>
          </a:p>
          <a:p>
            <a:r>
              <a:rPr lang="en-US" sz="1200" b="0" i="1" u="none" strike="noStrike" kern="1200" baseline="0" dirty="0">
                <a:solidFill>
                  <a:schemeClr val="tx1"/>
                </a:solidFill>
                <a:latin typeface="+mn-lt"/>
                <a:ea typeface="+mn-ea"/>
                <a:cs typeface="+mn-cs"/>
              </a:rPr>
              <a:t>P1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P2 </a:t>
            </a:r>
            <a:r>
              <a:rPr lang="en-US" sz="1200" b="0" i="0" u="none" strike="noStrike" kern="1200" baseline="0" dirty="0">
                <a:solidFill>
                  <a:schemeClr val="tx1"/>
                </a:solidFill>
                <a:latin typeface="+mn-lt"/>
                <a:ea typeface="+mn-ea"/>
                <a:cs typeface="+mn-cs"/>
              </a:rPr>
              <a:t>values would result in various finger motions,</a:t>
            </a:r>
          </a:p>
          <a:p>
            <a:r>
              <a:rPr lang="en-US" sz="1200" b="0" i="0" u="none" strike="noStrike" kern="1200" baseline="0" dirty="0">
                <a:solidFill>
                  <a:schemeClr val="tx1"/>
                </a:solidFill>
                <a:latin typeface="+mn-lt"/>
                <a:ea typeface="+mn-ea"/>
                <a:cs typeface="+mn-cs"/>
              </a:rPr>
              <a:t>as shown in Fig. 8. Without external load, the soft finger could</a:t>
            </a:r>
          </a:p>
          <a:p>
            <a:r>
              <a:rPr lang="en-US" sz="1200" b="0" i="0" u="none" strike="noStrike" kern="1200" baseline="0" dirty="0">
                <a:solidFill>
                  <a:schemeClr val="tx1"/>
                </a:solidFill>
                <a:latin typeface="+mn-lt"/>
                <a:ea typeface="+mn-ea"/>
                <a:cs typeface="+mn-cs"/>
              </a:rPr>
              <a:t>reach a full bending of 360 degrees with 80 kPa supplied to both</a:t>
            </a:r>
          </a:p>
          <a:p>
            <a:r>
              <a:rPr lang="en-US" sz="1200" b="0" i="0" u="none" strike="noStrike" kern="1200" baseline="0" dirty="0">
                <a:solidFill>
                  <a:schemeClr val="tx1"/>
                </a:solidFill>
                <a:latin typeface="+mn-lt"/>
                <a:ea typeface="+mn-ea"/>
                <a:cs typeface="+mn-cs"/>
              </a:rPr>
              <a:t>chambers.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Another novel function of the proposed soft robotic finger</a:t>
            </a:r>
          </a:p>
          <a:p>
            <a:r>
              <a:rPr lang="en-US" sz="1200" b="0" i="0" u="none" strike="noStrike" kern="1200" baseline="0" dirty="0">
                <a:solidFill>
                  <a:schemeClr val="tx1"/>
                </a:solidFill>
                <a:latin typeface="+mn-lt"/>
                <a:ea typeface="+mn-ea"/>
                <a:cs typeface="+mn-cs"/>
              </a:rPr>
              <a:t>is the passive compliance of the unactuated section. When the</a:t>
            </a:r>
          </a:p>
          <a:p>
            <a:r>
              <a:rPr lang="en-US" sz="1200" b="0" i="0" u="none" strike="noStrike" kern="1200" baseline="0" dirty="0">
                <a:solidFill>
                  <a:schemeClr val="tx1"/>
                </a:solidFill>
                <a:latin typeface="+mn-lt"/>
                <a:ea typeface="+mn-ea"/>
                <a:cs typeface="+mn-cs"/>
              </a:rPr>
              <a:t>soft pneumatic actuator is pressurized, the deformation ability</a:t>
            </a:r>
          </a:p>
          <a:p>
            <a:r>
              <a:rPr lang="en-US" sz="1200" b="0" i="0" u="none" strike="noStrike" kern="1200" baseline="0" dirty="0">
                <a:solidFill>
                  <a:schemeClr val="tx1"/>
                </a:solidFill>
                <a:latin typeface="+mn-lt"/>
                <a:ea typeface="+mn-ea"/>
                <a:cs typeface="+mn-cs"/>
              </a:rPr>
              <a:t>is determined by the supplied pressure. A zero-pressure section</a:t>
            </a:r>
          </a:p>
          <a:p>
            <a:r>
              <a:rPr lang="en-US" sz="1200" b="0" i="0" u="none" strike="noStrike" kern="1200" baseline="0" dirty="0">
                <a:solidFill>
                  <a:schemeClr val="tx1"/>
                </a:solidFill>
                <a:latin typeface="+mn-lt"/>
                <a:ea typeface="+mn-ea"/>
                <a:cs typeface="+mn-cs"/>
              </a:rPr>
              <a:t>will exhibit the largest passive compliance. In this experiment,</a:t>
            </a:r>
          </a:p>
          <a:p>
            <a:r>
              <a:rPr lang="en-US" sz="1200" b="0" i="0" u="none" strike="noStrike" kern="1200" baseline="0" dirty="0">
                <a:solidFill>
                  <a:schemeClr val="tx1"/>
                </a:solidFill>
                <a:latin typeface="+mn-lt"/>
                <a:ea typeface="+mn-ea"/>
                <a:cs typeface="+mn-cs"/>
              </a:rPr>
              <a:t>the soft finger was mounted to a mounting base, with a fixed</a:t>
            </a:r>
          </a:p>
          <a:p>
            <a:r>
              <a:rPr lang="en-US" sz="1200" b="0" i="0" u="none" strike="noStrike" kern="1200" baseline="0" dirty="0">
                <a:solidFill>
                  <a:schemeClr val="tx1"/>
                </a:solidFill>
                <a:latin typeface="+mn-lt"/>
                <a:ea typeface="+mn-ea"/>
                <a:cs typeface="+mn-cs"/>
              </a:rPr>
              <a:t>board near the bending direction. The first finger section was</a:t>
            </a:r>
          </a:p>
          <a:p>
            <a:r>
              <a:rPr lang="en-US" sz="1200" b="0" i="0" u="none" strike="noStrike" kern="1200" baseline="0" dirty="0">
                <a:solidFill>
                  <a:schemeClr val="tx1"/>
                </a:solidFill>
                <a:latin typeface="+mn-lt"/>
                <a:ea typeface="+mn-ea"/>
                <a:cs typeface="+mn-cs"/>
              </a:rPr>
              <a:t>actuated while the second section was kept passive. As the first</a:t>
            </a:r>
          </a:p>
          <a:p>
            <a:r>
              <a:rPr lang="en-US" sz="1200" b="0" i="0" u="none" strike="noStrike" kern="1200" baseline="0" dirty="0">
                <a:solidFill>
                  <a:schemeClr val="tx1"/>
                </a:solidFill>
                <a:latin typeface="+mn-lt"/>
                <a:ea typeface="+mn-ea"/>
                <a:cs typeface="+mn-cs"/>
              </a:rPr>
              <a:t>section bent, the second section was gradually buckled against</a:t>
            </a:r>
          </a:p>
          <a:p>
            <a:r>
              <a:rPr lang="en-US" sz="1200" b="0" i="0" u="none" strike="noStrike" kern="1200" baseline="0" dirty="0">
                <a:solidFill>
                  <a:schemeClr val="tx1"/>
                </a:solidFill>
                <a:latin typeface="+mn-lt"/>
                <a:ea typeface="+mn-ea"/>
                <a:cs typeface="+mn-cs"/>
              </a:rPr>
              <a:t>the board mounted opposite to the finger, with the entire first</a:t>
            </a:r>
          </a:p>
          <a:p>
            <a:r>
              <a:rPr lang="en-US" sz="1200" b="0" i="0" u="none" strike="noStrike" kern="1200" baseline="0" dirty="0">
                <a:solidFill>
                  <a:schemeClr val="tx1"/>
                </a:solidFill>
                <a:latin typeface="+mn-lt"/>
                <a:ea typeface="+mn-ea"/>
                <a:cs typeface="+mn-cs"/>
              </a:rPr>
              <a:t>section in contact with the board at a very large contact area, as</a:t>
            </a:r>
          </a:p>
          <a:p>
            <a:r>
              <a:rPr lang="en-US" sz="1200" b="0" i="0" u="none" strike="noStrike" kern="1200" baseline="0" dirty="0">
                <a:solidFill>
                  <a:schemeClr val="tx1"/>
                </a:solidFill>
                <a:latin typeface="+mn-lt"/>
                <a:ea typeface="+mn-ea"/>
                <a:cs typeface="+mn-cs"/>
              </a:rPr>
              <a:t>shown in Fig. 9. The passive compliance is especially useful for</a:t>
            </a:r>
          </a:p>
          <a:p>
            <a:r>
              <a:rPr lang="en-US" sz="1200" b="0" i="0" u="none" strike="noStrike" kern="1200" baseline="0" dirty="0">
                <a:solidFill>
                  <a:schemeClr val="tx1"/>
                </a:solidFill>
                <a:latin typeface="+mn-lt"/>
                <a:ea typeface="+mn-ea"/>
                <a:cs typeface="+mn-cs"/>
              </a:rPr>
              <a:t>grasping large and flat objects.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 assess the effectiveness of palm passive adaptation, two</a:t>
            </a:r>
          </a:p>
          <a:p>
            <a:r>
              <a:rPr lang="en-US" sz="1200" b="0" i="0" u="none" strike="noStrike" kern="1200" baseline="0" dirty="0">
                <a:solidFill>
                  <a:schemeClr val="tx1"/>
                </a:solidFill>
                <a:latin typeface="+mn-lt"/>
                <a:ea typeface="+mn-ea"/>
                <a:cs typeface="+mn-cs"/>
              </a:rPr>
              <a:t>objects were tested: a sphere and a tetrahedron as shown in</a:t>
            </a:r>
          </a:p>
          <a:p>
            <a:r>
              <a:rPr lang="en-US" sz="1200" b="0" i="0" u="none" strike="noStrike" kern="1200" baseline="0" dirty="0">
                <a:solidFill>
                  <a:schemeClr val="tx1"/>
                </a:solidFill>
                <a:latin typeface="+mn-lt"/>
                <a:ea typeface="+mn-ea"/>
                <a:cs typeface="+mn-cs"/>
              </a:rPr>
              <a:t>Fig. 13(a) and (b). The palm conformed well to the contour of</a:t>
            </a:r>
          </a:p>
          <a:p>
            <a:r>
              <a:rPr lang="en-US" sz="1200" b="0" i="0" u="none" strike="noStrike" kern="1200" baseline="0" dirty="0">
                <a:solidFill>
                  <a:schemeClr val="tx1"/>
                </a:solidFill>
                <a:latin typeface="+mn-lt"/>
                <a:ea typeface="+mn-ea"/>
                <a:cs typeface="+mn-cs"/>
              </a:rPr>
              <a:t>each object, which suggests that the passive adaptable palm is</a:t>
            </a:r>
          </a:p>
          <a:p>
            <a:r>
              <a:rPr lang="en-US" sz="1200" b="0" i="0" u="none" strike="noStrike" kern="1200" baseline="0" dirty="0">
                <a:solidFill>
                  <a:schemeClr val="tx1"/>
                </a:solidFill>
                <a:latin typeface="+mn-lt"/>
                <a:ea typeface="+mn-ea"/>
                <a:cs typeface="+mn-cs"/>
              </a:rPr>
              <a:t>easy to wrap edges, corners, and curved surface of objects.</a:t>
            </a:r>
            <a:endParaRPr lang="en-US" dirty="0"/>
          </a:p>
        </p:txBody>
      </p:sp>
    </p:spTree>
    <p:extLst>
      <p:ext uri="{BB962C8B-B14F-4D97-AF65-F5344CB8AC3E}">
        <p14:creationId xmlns:p14="http://schemas.microsoft.com/office/powerpoint/2010/main" val="343774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In the final test, the soft gripper was used to grasp a series of</a:t>
            </a:r>
          </a:p>
          <a:p>
            <a:r>
              <a:rPr lang="en-US" sz="1200" b="0" i="0" u="none" strike="noStrike" kern="1200" baseline="0" dirty="0">
                <a:solidFill>
                  <a:schemeClr val="tx1"/>
                </a:solidFill>
                <a:latin typeface="+mn-lt"/>
                <a:ea typeface="+mn-ea"/>
                <a:cs typeface="+mn-cs"/>
              </a:rPr>
              <a:t>daily objects.. Next, the gripper was</a:t>
            </a:r>
          </a:p>
          <a:p>
            <a:r>
              <a:rPr lang="en-US" sz="1200" b="0" i="0" u="none" strike="noStrike" kern="1200" baseline="0" dirty="0">
                <a:solidFill>
                  <a:schemeClr val="tx1"/>
                </a:solidFill>
                <a:latin typeface="+mn-lt"/>
                <a:ea typeface="+mn-ea"/>
                <a:cs typeface="+mn-cs"/>
              </a:rPr>
              <a:t>tested with a list of objects of ADL, as shown in Fig. 16. The</a:t>
            </a:r>
          </a:p>
          <a:p>
            <a:r>
              <a:rPr lang="en-US" sz="1200" b="0" i="0" u="none" strike="noStrike" kern="1200" baseline="0" dirty="0">
                <a:solidFill>
                  <a:schemeClr val="tx1"/>
                </a:solidFill>
                <a:latin typeface="+mn-lt"/>
                <a:ea typeface="+mn-ea"/>
                <a:cs typeface="+mn-cs"/>
              </a:rPr>
              <a:t>soft gripper could grasp objects of various shapes, stiffness</a:t>
            </a:r>
          </a:p>
          <a:p>
            <a:r>
              <a:rPr lang="en-US" sz="1200" b="0" i="0" u="none" strike="noStrike" kern="1200" baseline="0" dirty="0">
                <a:solidFill>
                  <a:schemeClr val="tx1"/>
                </a:solidFill>
                <a:latin typeface="+mn-lt"/>
                <a:ea typeface="+mn-ea"/>
                <a:cs typeface="+mn-cs"/>
              </a:rPr>
              <a:t>levels, and sizes reliably. The proposed surface feature helped</a:t>
            </a:r>
          </a:p>
          <a:p>
            <a:r>
              <a:rPr lang="en-US" sz="1200" b="0" i="0" u="none" strike="noStrike" kern="1200" baseline="0" dirty="0">
                <a:solidFill>
                  <a:schemeClr val="tx1"/>
                </a:solidFill>
                <a:latin typeface="+mn-lt"/>
                <a:ea typeface="+mn-ea"/>
                <a:cs typeface="+mn-cs"/>
              </a:rPr>
              <a:t>to maintain a firm grasp even with odd-shaped objects. The</a:t>
            </a:r>
          </a:p>
          <a:p>
            <a:r>
              <a:rPr lang="en-US" sz="1200" b="0" i="0" u="none" strike="noStrike" kern="1200" baseline="0" dirty="0">
                <a:solidFill>
                  <a:schemeClr val="tx1"/>
                </a:solidFill>
                <a:latin typeface="+mn-lt"/>
                <a:ea typeface="+mn-ea"/>
                <a:cs typeface="+mn-cs"/>
              </a:rPr>
              <a:t>proposed finger nail could pinch up small cylindrical objects as</a:t>
            </a:r>
          </a:p>
          <a:p>
            <a:r>
              <a:rPr lang="en-US" sz="1200" b="0" i="0" u="none" strike="noStrike" kern="1200" baseline="0" dirty="0">
                <a:solidFill>
                  <a:schemeClr val="tx1"/>
                </a:solidFill>
                <a:latin typeface="+mn-lt"/>
                <a:ea typeface="+mn-ea"/>
                <a:cs typeface="+mn-cs"/>
              </a:rPr>
              <a:t>in Fig. 16(d) and (e). As shown in Fig. 15, three sample objects were</a:t>
            </a:r>
          </a:p>
          <a:p>
            <a:r>
              <a:rPr lang="en-US" sz="1200" b="0" i="0" u="none" strike="noStrike" kern="1200" baseline="0" dirty="0">
                <a:solidFill>
                  <a:schemeClr val="tx1"/>
                </a:solidFill>
                <a:latin typeface="+mn-lt"/>
                <a:ea typeface="+mn-ea"/>
                <a:cs typeface="+mn-cs"/>
              </a:rPr>
              <a:t>3D-printed with inclining sliding surfaces. With the passive</a:t>
            </a:r>
          </a:p>
          <a:p>
            <a:r>
              <a:rPr lang="en-US" sz="1200" b="0" i="0" u="none" strike="noStrike" kern="1200" baseline="0" dirty="0">
                <a:solidFill>
                  <a:schemeClr val="tx1"/>
                </a:solidFill>
                <a:latin typeface="+mn-lt"/>
                <a:ea typeface="+mn-ea"/>
                <a:cs typeface="+mn-cs"/>
              </a:rPr>
              <a:t>first section and the proposed surface features, the soft gripper</a:t>
            </a:r>
          </a:p>
          <a:p>
            <a:r>
              <a:rPr lang="en-US" sz="1200" b="0" i="0" u="none" strike="noStrike" kern="1200" baseline="0" dirty="0">
                <a:solidFill>
                  <a:schemeClr val="tx1"/>
                </a:solidFill>
                <a:latin typeface="+mn-lt"/>
                <a:ea typeface="+mn-ea"/>
                <a:cs typeface="+mn-cs"/>
              </a:rPr>
              <a:t>could handle all of the objects reliably</a:t>
            </a:r>
            <a:endParaRPr lang="en-US" dirty="0"/>
          </a:p>
        </p:txBody>
      </p:sp>
    </p:spTree>
    <p:extLst>
      <p:ext uri="{BB962C8B-B14F-4D97-AF65-F5344CB8AC3E}">
        <p14:creationId xmlns:p14="http://schemas.microsoft.com/office/powerpoint/2010/main" val="427061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13</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In this paper we present a new soft robotic gripper</a:t>
            </a:r>
          </a:p>
          <a:p>
            <a:r>
              <a:rPr lang="en-US" sz="1200" b="0" i="0" u="none" strike="noStrike" kern="1200" baseline="0" dirty="0">
                <a:solidFill>
                  <a:schemeClr val="tx1"/>
                </a:solidFill>
                <a:latin typeface="+mn-lt"/>
                <a:ea typeface="+mn-ea"/>
                <a:cs typeface="+mn-cs"/>
              </a:rPr>
              <a:t>with </a:t>
            </a:r>
            <a:r>
              <a:rPr lang="en-US" sz="1200" b="1" i="0" u="none" strike="noStrike" kern="1200" baseline="0" dirty="0">
                <a:solidFill>
                  <a:schemeClr val="tx1"/>
                </a:solidFill>
                <a:latin typeface="+mn-lt"/>
                <a:ea typeface="+mn-ea"/>
                <a:cs typeface="+mn-cs"/>
              </a:rPr>
              <a:t>proprioception</a:t>
            </a:r>
            <a:r>
              <a:rPr lang="en-US" sz="1200" b="0" i="0" u="none" strike="noStrike" kern="1200" baseline="0" dirty="0">
                <a:solidFill>
                  <a:schemeClr val="tx1"/>
                </a:solidFill>
                <a:latin typeface="+mn-lt"/>
                <a:ea typeface="+mn-ea"/>
                <a:cs typeface="+mn-cs"/>
              </a:rPr>
              <a:t>. The proprioceptive sensors enable us to</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recover certain features of the configuration of the fingers</a:t>
            </a:r>
          </a:p>
          <a:p>
            <a:r>
              <a:rPr lang="en-US" sz="1200" b="0" i="0" u="none" strike="noStrike" kern="1200" baseline="0" dirty="0">
                <a:solidFill>
                  <a:schemeClr val="tx1"/>
                </a:solidFill>
                <a:latin typeface="+mn-lt"/>
                <a:ea typeface="+mn-ea"/>
                <a:cs typeface="+mn-cs"/>
              </a:rPr>
              <a:t>Each finger in our multi-fingered hand is designed based</a:t>
            </a:r>
          </a:p>
          <a:p>
            <a:r>
              <a:rPr lang="en-US" sz="1200" b="0" i="0" u="none" strike="noStrike" kern="1200" baseline="0" dirty="0">
                <a:solidFill>
                  <a:schemeClr val="tx1"/>
                </a:solidFill>
                <a:latin typeface="+mn-lt"/>
                <a:ea typeface="+mn-ea"/>
                <a:cs typeface="+mn-cs"/>
              </a:rPr>
              <a:t>on the soft manipulators outlined in [9], [10].</a:t>
            </a:r>
          </a:p>
          <a:p>
            <a:r>
              <a:rPr lang="en-US" sz="1200" b="0" i="0" u="none" strike="noStrike" kern="1200" baseline="0" dirty="0">
                <a:solidFill>
                  <a:schemeClr val="tx1"/>
                </a:solidFill>
                <a:latin typeface="+mn-lt"/>
                <a:ea typeface="+mn-ea"/>
                <a:cs typeface="+mn-cs"/>
              </a:rPr>
              <a:t> We modify this</a:t>
            </a:r>
          </a:p>
          <a:p>
            <a:r>
              <a:rPr lang="en-US" sz="1200" b="0" i="0" u="none" strike="noStrike" kern="1200" baseline="0" dirty="0">
                <a:solidFill>
                  <a:schemeClr val="tx1"/>
                </a:solidFill>
                <a:latin typeface="+mn-lt"/>
                <a:ea typeface="+mn-ea"/>
                <a:cs typeface="+mn-cs"/>
              </a:rPr>
              <a:t>design by adding a </a:t>
            </a:r>
            <a:r>
              <a:rPr lang="en-US" sz="1200" b="1" i="0" u="none" strike="noStrike" kern="1200" baseline="0" dirty="0">
                <a:solidFill>
                  <a:schemeClr val="tx1"/>
                </a:solidFill>
                <a:latin typeface="+mn-lt"/>
                <a:ea typeface="+mn-ea"/>
                <a:cs typeface="+mn-cs"/>
              </a:rPr>
              <a:t>bend sensor </a:t>
            </a:r>
            <a:r>
              <a:rPr lang="en-US" sz="1200" b="0" i="0" u="none" strike="noStrike" kern="1200" baseline="0" dirty="0">
                <a:solidFill>
                  <a:schemeClr val="tx1"/>
                </a:solidFill>
                <a:latin typeface="+mn-lt"/>
                <a:ea typeface="+mn-ea"/>
                <a:cs typeface="+mn-cs"/>
              </a:rPr>
              <a:t>to measure the curvature of</a:t>
            </a:r>
          </a:p>
          <a:p>
            <a:r>
              <a:rPr lang="en-US" sz="1200" b="0" i="0" u="none" strike="noStrike" kern="1200" baseline="0" dirty="0">
                <a:solidFill>
                  <a:schemeClr val="tx1"/>
                </a:solidFill>
                <a:latin typeface="+mn-lt"/>
                <a:ea typeface="+mn-ea"/>
                <a:cs typeface="+mn-cs"/>
              </a:rPr>
              <a:t>a finger around a certain axis.</a:t>
            </a:r>
          </a:p>
          <a:p>
            <a:r>
              <a:rPr lang="en-US" sz="1200" b="0" i="0" u="none" strike="noStrike" kern="1200" baseline="0" dirty="0">
                <a:solidFill>
                  <a:schemeClr val="tx1"/>
                </a:solidFill>
                <a:latin typeface="+mn-lt"/>
                <a:ea typeface="+mn-ea"/>
                <a:cs typeface="+mn-cs"/>
              </a:rPr>
              <a:t> Furthermore, we add a new</a:t>
            </a:r>
          </a:p>
          <a:p>
            <a:r>
              <a:rPr lang="en-US" sz="1200" b="1" i="0" u="none" strike="noStrike" kern="1200" baseline="0" dirty="0">
                <a:solidFill>
                  <a:schemeClr val="tx1"/>
                </a:solidFill>
                <a:latin typeface="+mn-lt"/>
                <a:ea typeface="+mn-ea"/>
                <a:cs typeface="+mn-cs"/>
              </a:rPr>
              <a:t>constraint structure to limit the finge</a:t>
            </a:r>
            <a:r>
              <a:rPr lang="en-US" sz="1200" b="0" i="0" u="none" strike="noStrike" kern="1200" baseline="0" dirty="0">
                <a:solidFill>
                  <a:schemeClr val="tx1"/>
                </a:solidFill>
                <a:latin typeface="+mn-lt"/>
                <a:ea typeface="+mn-ea"/>
                <a:cs typeface="+mn-cs"/>
              </a:rPr>
              <a:t>r to curve only along</a:t>
            </a:r>
          </a:p>
          <a:p>
            <a:r>
              <a:rPr lang="en-US" sz="1200" b="0" i="0" u="none" strike="noStrike" kern="1200" baseline="0" dirty="0">
                <a:solidFill>
                  <a:schemeClr val="tx1"/>
                </a:solidFill>
                <a:latin typeface="+mn-lt"/>
                <a:ea typeface="+mn-ea"/>
                <a:cs typeface="+mn-cs"/>
              </a:rPr>
              <a:t>the axis we can sense</a:t>
            </a:r>
            <a:endParaRPr lang="en-US" dirty="0"/>
          </a:p>
        </p:txBody>
      </p:sp>
    </p:spTree>
    <p:extLst>
      <p:ext uri="{BB962C8B-B14F-4D97-AF65-F5344CB8AC3E}">
        <p14:creationId xmlns:p14="http://schemas.microsoft.com/office/powerpoint/2010/main" val="3288022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We designed this gripper with the following </a:t>
            </a:r>
            <a:r>
              <a:rPr lang="en-US" sz="1200" b="1" i="0" u="none" strike="noStrike" kern="1200" baseline="0" dirty="0">
                <a:solidFill>
                  <a:schemeClr val="tx1"/>
                </a:solidFill>
                <a:latin typeface="+mn-lt"/>
                <a:ea typeface="+mn-ea"/>
                <a:cs typeface="+mn-cs"/>
              </a:rPr>
              <a:t>key goals </a:t>
            </a:r>
            <a:r>
              <a:rPr lang="en-US" sz="1200" b="0" i="0" u="none" strike="noStrike" kern="1200" baseline="0" dirty="0">
                <a:solidFill>
                  <a:schemeClr val="tx1"/>
                </a:solidFill>
                <a:latin typeface="+mn-lt"/>
                <a:ea typeface="+mn-ea"/>
                <a:cs typeface="+mn-cs"/>
              </a:rPr>
              <a:t>in</a:t>
            </a:r>
          </a:p>
          <a:p>
            <a:r>
              <a:rPr lang="en-US" sz="1200" b="0" i="0" u="none" strike="noStrike" kern="1200" baseline="0" dirty="0">
                <a:solidFill>
                  <a:schemeClr val="tx1"/>
                </a:solidFill>
                <a:latin typeface="+mn-lt"/>
                <a:ea typeface="+mn-ea"/>
                <a:cs typeface="+mn-cs"/>
              </a:rPr>
              <a:t>mind:</a:t>
            </a:r>
          </a:p>
          <a:p>
            <a:r>
              <a:rPr lang="en-US" sz="1200" b="1" i="0" u="none" strike="noStrike" kern="1200" baseline="0" dirty="0">
                <a:solidFill>
                  <a:schemeClr val="tx1"/>
                </a:solidFill>
                <a:latin typeface="+mn-lt"/>
                <a:ea typeface="+mn-ea"/>
                <a:cs typeface="+mn-cs"/>
              </a:rPr>
              <a:t> 1 Ability to grasp a range of objects</a:t>
            </a:r>
          </a:p>
          <a:p>
            <a:r>
              <a:rPr lang="en-US" sz="1200" b="1" i="0" u="none" strike="noStrike" kern="1200" baseline="0" dirty="0">
                <a:solidFill>
                  <a:schemeClr val="tx1"/>
                </a:solidFill>
                <a:latin typeface="+mn-lt"/>
                <a:ea typeface="+mn-ea"/>
                <a:cs typeface="+mn-cs"/>
              </a:rPr>
              <a:t> 2 Ease of fabrication</a:t>
            </a:r>
          </a:p>
          <a:p>
            <a:r>
              <a:rPr lang="en-US" sz="1200" b="1" i="0" u="none" strike="noStrike" kern="1200" baseline="0" dirty="0">
                <a:solidFill>
                  <a:schemeClr val="tx1"/>
                </a:solidFill>
                <a:latin typeface="+mn-lt"/>
                <a:ea typeface="+mn-ea"/>
                <a:cs typeface="+mn-cs"/>
              </a:rPr>
              <a:t> 3 Modular interface to existing hardware</a:t>
            </a:r>
          </a:p>
          <a:p>
            <a:r>
              <a:rPr lang="en-US" sz="1200" b="0" i="0" u="none" strike="noStrike" kern="1200" baseline="0" dirty="0">
                <a:solidFill>
                  <a:schemeClr val="tx1"/>
                </a:solidFill>
                <a:latin typeface="+mn-lt"/>
                <a:ea typeface="+mn-ea"/>
                <a:cs typeface="+mn-cs"/>
              </a:rPr>
              <a:t>To this end, we developed a gripper consisting of three</a:t>
            </a:r>
          </a:p>
          <a:p>
            <a:r>
              <a:rPr lang="en-US" sz="1200" b="0" i="0" u="none" strike="noStrike" kern="1200" baseline="0" dirty="0">
                <a:solidFill>
                  <a:schemeClr val="tx1"/>
                </a:solidFill>
                <a:latin typeface="+mn-lt"/>
                <a:ea typeface="+mn-ea"/>
                <a:cs typeface="+mn-cs"/>
              </a:rPr>
              <a:t>individual soft fingers that can be slipped onto 3D-printed</a:t>
            </a:r>
          </a:p>
          <a:p>
            <a:r>
              <a:rPr lang="en-US" sz="1200" b="0" i="0" u="none" strike="noStrike" kern="1200" baseline="0" dirty="0">
                <a:solidFill>
                  <a:schemeClr val="tx1"/>
                </a:solidFill>
                <a:latin typeface="+mn-lt"/>
                <a:ea typeface="+mn-ea"/>
                <a:cs typeface="+mn-cs"/>
              </a:rPr>
              <a:t>interface (see Figure 2). </a:t>
            </a:r>
            <a:r>
              <a:rPr lang="en-US" sz="1200" b="1" i="0" u="none" strike="noStrike" kern="1200" baseline="0" dirty="0">
                <a:solidFill>
                  <a:schemeClr val="tx1"/>
                </a:solidFill>
                <a:latin typeface="+mn-lt"/>
                <a:ea typeface="+mn-ea"/>
                <a:cs typeface="+mn-cs"/>
              </a:rPr>
              <a:t>The interface piece screws onto an</a:t>
            </a:r>
          </a:p>
          <a:p>
            <a:r>
              <a:rPr lang="en-US" sz="1200" b="1" i="0" u="none" strike="noStrike" kern="1200" baseline="0" dirty="0">
                <a:solidFill>
                  <a:schemeClr val="tx1"/>
                </a:solidFill>
                <a:latin typeface="+mn-lt"/>
                <a:ea typeface="+mn-ea"/>
                <a:cs typeface="+mn-cs"/>
              </a:rPr>
              <a:t>already existing robot hardware</a:t>
            </a:r>
            <a:r>
              <a:rPr lang="en-US" sz="1200" b="0" i="0" u="none" strike="noStrike" kern="1200" baseline="0" dirty="0">
                <a:solidFill>
                  <a:schemeClr val="tx1"/>
                </a:solidFill>
                <a:latin typeface="+mn-lt"/>
                <a:ea typeface="+mn-ea"/>
                <a:cs typeface="+mn-cs"/>
              </a:rPr>
              <a:t>. We prioritized a modular</a:t>
            </a:r>
          </a:p>
          <a:p>
            <a:r>
              <a:rPr lang="en-US" sz="1200" b="0" i="0" u="none" strike="noStrike" kern="1200" baseline="0" dirty="0">
                <a:solidFill>
                  <a:schemeClr val="tx1"/>
                </a:solidFill>
                <a:latin typeface="+mn-lt"/>
                <a:ea typeface="+mn-ea"/>
                <a:cs typeface="+mn-cs"/>
              </a:rPr>
              <a:t>interface in order to enable the gripper to be usable for</a:t>
            </a:r>
          </a:p>
          <a:p>
            <a:r>
              <a:rPr lang="en-US" sz="1200" b="0" i="0" u="none" strike="noStrike" kern="1200" baseline="0" dirty="0">
                <a:solidFill>
                  <a:schemeClr val="tx1"/>
                </a:solidFill>
                <a:latin typeface="+mn-lt"/>
                <a:ea typeface="+mn-ea"/>
                <a:cs typeface="+mn-cs"/>
              </a:rPr>
              <a:t>a variety of existing hardware bases simply by </a:t>
            </a:r>
            <a:r>
              <a:rPr lang="en-US" sz="1200" b="1" i="0" u="none" strike="noStrike" kern="1200" baseline="0" dirty="0">
                <a:solidFill>
                  <a:schemeClr val="tx1"/>
                </a:solidFill>
                <a:latin typeface="+mn-lt"/>
                <a:ea typeface="+mn-ea"/>
                <a:cs typeface="+mn-cs"/>
              </a:rPr>
              <a:t>swapping</a:t>
            </a:r>
          </a:p>
          <a:p>
            <a:r>
              <a:rPr lang="en-US" sz="1200" b="1" i="0" u="none" strike="noStrike" kern="1200" baseline="0" dirty="0">
                <a:solidFill>
                  <a:schemeClr val="tx1"/>
                </a:solidFill>
                <a:latin typeface="+mn-lt"/>
                <a:ea typeface="+mn-ea"/>
                <a:cs typeface="+mn-cs"/>
              </a:rPr>
              <a:t>out the 3D printed interface.</a:t>
            </a:r>
            <a:r>
              <a:rPr lang="en-US" sz="1200" b="0" i="0" u="none" strike="noStrike" kern="1200" baseline="0" dirty="0">
                <a:solidFill>
                  <a:schemeClr val="tx1"/>
                </a:solidFill>
                <a:latin typeface="+mn-lt"/>
                <a:ea typeface="+mn-ea"/>
                <a:cs typeface="+mn-cs"/>
              </a:rPr>
              <a:t> The fingers are identical in</a:t>
            </a:r>
          </a:p>
          <a:p>
            <a:r>
              <a:rPr lang="en-US" sz="1200" b="0" i="0" u="none" strike="noStrike" kern="1200" baseline="0" dirty="0">
                <a:solidFill>
                  <a:schemeClr val="tx1"/>
                </a:solidFill>
                <a:latin typeface="+mn-lt"/>
                <a:ea typeface="+mn-ea"/>
                <a:cs typeface="+mn-cs"/>
              </a:rPr>
              <a:t>their design; this </a:t>
            </a:r>
            <a:r>
              <a:rPr lang="en-US" sz="1200" b="1" i="0" u="none" strike="noStrike" kern="1200" baseline="0" dirty="0">
                <a:solidFill>
                  <a:schemeClr val="tx1"/>
                </a:solidFill>
                <a:latin typeface="+mn-lt"/>
                <a:ea typeface="+mn-ea"/>
                <a:cs typeface="+mn-cs"/>
              </a:rPr>
              <a:t>modularity</a:t>
            </a:r>
            <a:r>
              <a:rPr lang="en-US" sz="1200" b="0" i="0" u="none" strike="noStrike" kern="1200" baseline="0" dirty="0">
                <a:solidFill>
                  <a:schemeClr val="tx1"/>
                </a:solidFill>
                <a:latin typeface="+mn-lt"/>
                <a:ea typeface="+mn-ea"/>
                <a:cs typeface="+mn-cs"/>
              </a:rPr>
              <a:t> allows for </a:t>
            </a:r>
            <a:r>
              <a:rPr lang="en-US" sz="1200" b="1" i="0" u="none" strike="noStrike" kern="1200" baseline="0" dirty="0">
                <a:solidFill>
                  <a:schemeClr val="tx1"/>
                </a:solidFill>
                <a:latin typeface="+mn-lt"/>
                <a:ea typeface="+mn-ea"/>
                <a:cs typeface="+mn-cs"/>
              </a:rPr>
              <a:t>faster fabrication</a:t>
            </a:r>
          </a:p>
          <a:p>
            <a:r>
              <a:rPr lang="en-US" sz="1200" b="0" i="0" u="none" strike="noStrike" kern="1200" baseline="0" dirty="0">
                <a:solidFill>
                  <a:schemeClr val="tx1"/>
                </a:solidFill>
                <a:latin typeface="+mn-lt"/>
                <a:ea typeface="+mn-ea"/>
                <a:cs typeface="+mn-cs"/>
              </a:rPr>
              <a:t>and therefore more rapid design iterations. The soft fingers</a:t>
            </a:r>
          </a:p>
          <a:p>
            <a:r>
              <a:rPr lang="en-US" sz="1200" b="0" i="0" u="none" strike="noStrike" kern="1200" baseline="0" dirty="0">
                <a:solidFill>
                  <a:schemeClr val="tx1"/>
                </a:solidFill>
                <a:latin typeface="+mn-lt"/>
                <a:ea typeface="+mn-ea"/>
                <a:cs typeface="+mn-cs"/>
              </a:rPr>
              <a:t>and their composition allow the gripper to grasp a range of</a:t>
            </a:r>
          </a:p>
          <a:p>
            <a:r>
              <a:rPr lang="en-US" sz="1200" b="0" i="0" u="none" strike="noStrike" kern="1200" baseline="0" dirty="0">
                <a:solidFill>
                  <a:schemeClr val="tx1"/>
                </a:solidFill>
                <a:latin typeface="+mn-lt"/>
                <a:ea typeface="+mn-ea"/>
                <a:cs typeface="+mn-cs"/>
              </a:rPr>
              <a:t>objects with varying diameters.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designed each finger with several key goals in mind:</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1  Internal state sensing capability</a:t>
            </a:r>
          </a:p>
          <a:p>
            <a:r>
              <a:rPr lang="en-US" sz="1200" b="1" i="0" u="none" strike="noStrike" kern="1200" baseline="0" dirty="0">
                <a:solidFill>
                  <a:schemeClr val="tx1"/>
                </a:solidFill>
                <a:latin typeface="+mn-lt"/>
                <a:ea typeface="+mn-ea"/>
                <a:cs typeface="+mn-cs"/>
              </a:rPr>
              <a:t> 2 Constant curvature bending when not loaded</a:t>
            </a:r>
          </a:p>
          <a:p>
            <a:r>
              <a:rPr lang="en-US" sz="1200" b="1" i="0" u="none" strike="noStrike" kern="1200" baseline="0" dirty="0">
                <a:solidFill>
                  <a:schemeClr val="tx1"/>
                </a:solidFill>
                <a:latin typeface="+mn-lt"/>
                <a:ea typeface="+mn-ea"/>
                <a:cs typeface="+mn-cs"/>
              </a:rPr>
              <a:t> 3 Partially constant curvature bending under loaded conditions</a:t>
            </a:r>
          </a:p>
          <a:p>
            <a:r>
              <a:rPr lang="en-US" sz="1200" b="1" i="0" u="none" strike="noStrike" kern="1200" baseline="0" dirty="0">
                <a:solidFill>
                  <a:schemeClr val="tx1"/>
                </a:solidFill>
                <a:latin typeface="+mn-lt"/>
                <a:ea typeface="+mn-ea"/>
                <a:cs typeface="+mn-cs"/>
              </a:rPr>
              <a:t> 4 Highly compliant and soft in order to be inherently safer</a:t>
            </a:r>
          </a:p>
          <a:p>
            <a:r>
              <a:rPr lang="en-US" sz="1200" b="0" i="0" u="none" strike="noStrike" kern="1200" baseline="0" dirty="0">
                <a:solidFill>
                  <a:schemeClr val="tx1"/>
                </a:solidFill>
                <a:latin typeface="+mn-lt"/>
                <a:ea typeface="+mn-ea"/>
                <a:cs typeface="+mn-cs"/>
              </a:rPr>
              <a:t>So far, most soft manipulators require </a:t>
            </a:r>
            <a:r>
              <a:rPr lang="en-US" sz="1200" b="1" i="0" u="none" strike="noStrike" kern="1200" baseline="0" dirty="0">
                <a:solidFill>
                  <a:schemeClr val="tx1"/>
                </a:solidFill>
                <a:latin typeface="+mn-lt"/>
                <a:ea typeface="+mn-ea"/>
                <a:cs typeface="+mn-cs"/>
              </a:rPr>
              <a:t>exteroceptive sensing</a:t>
            </a:r>
          </a:p>
          <a:p>
            <a:r>
              <a:rPr lang="en-US" sz="1200" b="1" i="0" u="none" strike="noStrike" kern="1200" baseline="0" dirty="0">
                <a:solidFill>
                  <a:schemeClr val="tx1"/>
                </a:solidFill>
                <a:latin typeface="+mn-lt"/>
                <a:ea typeface="+mn-ea"/>
                <a:cs typeface="+mn-cs"/>
              </a:rPr>
              <a:t>to estimate their bending state</a:t>
            </a:r>
            <a:r>
              <a:rPr lang="en-US" sz="1200" b="0" i="0" u="none" strike="noStrike" kern="1200" baseline="0" dirty="0">
                <a:solidFill>
                  <a:schemeClr val="tx1"/>
                </a:solidFill>
                <a:latin typeface="+mn-lt"/>
                <a:ea typeface="+mn-ea"/>
                <a:cs typeface="+mn-cs"/>
              </a:rPr>
              <a:t>. During manipulation</a:t>
            </a:r>
          </a:p>
          <a:p>
            <a:r>
              <a:rPr lang="en-US" sz="1200" b="0" i="0" u="none" strike="noStrike" kern="1200" baseline="0" dirty="0">
                <a:solidFill>
                  <a:schemeClr val="tx1"/>
                </a:solidFill>
                <a:latin typeface="+mn-lt"/>
                <a:ea typeface="+mn-ea"/>
                <a:cs typeface="+mn-cs"/>
              </a:rPr>
              <a:t>tasks, an external tracking system can be blocked by objects</a:t>
            </a:r>
          </a:p>
          <a:p>
            <a:r>
              <a:rPr lang="en-US" sz="1200" b="0" i="0" u="none" strike="noStrike" kern="1200" baseline="0" dirty="0">
                <a:solidFill>
                  <a:schemeClr val="tx1"/>
                </a:solidFill>
                <a:latin typeface="+mn-lt"/>
                <a:ea typeface="+mn-ea"/>
                <a:cs typeface="+mn-cs"/>
              </a:rPr>
              <a:t>within the line of sight so that the observation of the</a:t>
            </a:r>
          </a:p>
          <a:p>
            <a:r>
              <a:rPr lang="en-US" sz="1200" b="0" i="0" u="none" strike="noStrike" kern="1200" baseline="0" dirty="0">
                <a:solidFill>
                  <a:schemeClr val="tx1"/>
                </a:solidFill>
                <a:latin typeface="+mn-lt"/>
                <a:ea typeface="+mn-ea"/>
                <a:cs typeface="+mn-cs"/>
              </a:rPr>
              <a:t>curvature of each finger is not always possible. We therefore</a:t>
            </a:r>
          </a:p>
          <a:p>
            <a:r>
              <a:rPr lang="en-US" sz="1200" b="0" i="0" u="none" strike="noStrike" kern="1200" baseline="0" dirty="0">
                <a:solidFill>
                  <a:schemeClr val="tx1"/>
                </a:solidFill>
                <a:latin typeface="+mn-lt"/>
                <a:ea typeface="+mn-ea"/>
                <a:cs typeface="+mn-cs"/>
              </a:rPr>
              <a:t>decided to enable the gripper with </a:t>
            </a:r>
            <a:r>
              <a:rPr lang="en-US" sz="1200" b="1" i="0" u="none" strike="noStrike" kern="1200" baseline="0" dirty="0">
                <a:solidFill>
                  <a:schemeClr val="tx1"/>
                </a:solidFill>
                <a:latin typeface="+mn-lt"/>
                <a:ea typeface="+mn-ea"/>
                <a:cs typeface="+mn-cs"/>
              </a:rPr>
              <a:t>internal sensing</a:t>
            </a:r>
            <a:r>
              <a:rPr lang="en-US" sz="1200" b="0" i="0" u="none" strike="noStrike" kern="1200" baseline="0" dirty="0">
                <a:solidFill>
                  <a:schemeClr val="tx1"/>
                </a:solidFill>
                <a:latin typeface="+mn-lt"/>
                <a:ea typeface="+mn-ea"/>
                <a:cs typeface="+mn-cs"/>
              </a:rPr>
              <a:t> to give the</a:t>
            </a:r>
          </a:p>
          <a:p>
            <a:r>
              <a:rPr lang="en-US" sz="1200" b="0" i="0" u="none" strike="noStrike" kern="1200" baseline="0" dirty="0">
                <a:solidFill>
                  <a:schemeClr val="tx1"/>
                </a:solidFill>
                <a:latin typeface="+mn-lt"/>
                <a:ea typeface="+mn-ea"/>
                <a:cs typeface="+mn-cs"/>
              </a:rPr>
              <a:t>user more flexibility during manipulation tasks.</a:t>
            </a:r>
          </a:p>
          <a:p>
            <a:r>
              <a:rPr lang="en-US" sz="1200" b="1" i="0" u="none" strike="noStrike" kern="1200" baseline="0" dirty="0">
                <a:solidFill>
                  <a:schemeClr val="tx1"/>
                </a:solidFill>
                <a:latin typeface="+mn-lt"/>
                <a:ea typeface="+mn-ea"/>
                <a:cs typeface="+mn-cs"/>
              </a:rPr>
              <a:t> A resistive</a:t>
            </a:r>
          </a:p>
          <a:p>
            <a:r>
              <a:rPr lang="en-US" sz="1200" b="1" i="0" u="none" strike="noStrike" kern="1200" baseline="0" dirty="0">
                <a:solidFill>
                  <a:schemeClr val="tx1"/>
                </a:solidFill>
                <a:latin typeface="+mn-lt"/>
                <a:ea typeface="+mn-ea"/>
                <a:cs typeface="+mn-cs"/>
              </a:rPr>
              <a:t>flex sensor was embedded into each finger by affixing it</a:t>
            </a:r>
          </a:p>
          <a:p>
            <a:r>
              <a:rPr lang="en-US" sz="1200" b="1" i="0" u="none" strike="noStrike" kern="1200" baseline="0" dirty="0">
                <a:solidFill>
                  <a:schemeClr val="tx1"/>
                </a:solidFill>
                <a:latin typeface="+mn-lt"/>
                <a:ea typeface="+mn-ea"/>
                <a:cs typeface="+mn-cs"/>
              </a:rPr>
              <a:t>on top of the finger’s inextensible constraint layer</a:t>
            </a:r>
            <a:r>
              <a:rPr lang="en-US" sz="1200" b="0" i="0" u="none" strike="noStrike" kern="1200" baseline="0" dirty="0">
                <a:solidFill>
                  <a:schemeClr val="tx1"/>
                </a:solidFill>
                <a:latin typeface="+mn-lt"/>
                <a:ea typeface="+mn-ea"/>
                <a:cs typeface="+mn-cs"/>
              </a:rPr>
              <a:t>. Bending</a:t>
            </a:r>
          </a:p>
          <a:p>
            <a:r>
              <a:rPr lang="en-US" sz="1200" b="0" i="0" u="none" strike="noStrike" kern="1200" baseline="0" dirty="0">
                <a:solidFill>
                  <a:schemeClr val="tx1"/>
                </a:solidFill>
                <a:latin typeface="+mn-lt"/>
                <a:ea typeface="+mn-ea"/>
                <a:cs typeface="+mn-cs"/>
              </a:rPr>
              <a:t>the resistive strip changes the resistance of the sensor. The</a:t>
            </a:r>
          </a:p>
          <a:p>
            <a:r>
              <a:rPr lang="en-US" sz="1200" b="0" i="0" u="none" strike="noStrike" kern="1200" baseline="0" dirty="0">
                <a:solidFill>
                  <a:schemeClr val="tx1"/>
                </a:solidFill>
                <a:latin typeface="+mn-lt"/>
                <a:ea typeface="+mn-ea"/>
                <a:cs typeface="+mn-cs"/>
              </a:rPr>
              <a:t>resistive change can be correlated with the curvature of the</a:t>
            </a:r>
          </a:p>
          <a:p>
            <a:r>
              <a:rPr lang="en-US" sz="1200" b="0" i="0" u="none" strike="noStrike" kern="1200" baseline="0" dirty="0">
                <a:solidFill>
                  <a:schemeClr val="tx1"/>
                </a:solidFill>
                <a:latin typeface="+mn-lt"/>
                <a:ea typeface="+mn-ea"/>
                <a:cs typeface="+mn-cs"/>
              </a:rPr>
              <a:t>finger under the assumption that the finger bends with a</a:t>
            </a:r>
          </a:p>
          <a:p>
            <a:r>
              <a:rPr lang="en-US" sz="1200" b="0" i="0" u="none" strike="noStrike" kern="1200" baseline="0" dirty="0">
                <a:solidFill>
                  <a:schemeClr val="tx1"/>
                </a:solidFill>
                <a:latin typeface="+mn-lt"/>
                <a:ea typeface="+mn-ea"/>
                <a:cs typeface="+mn-cs"/>
              </a:rPr>
              <a:t>constant curvature. This only holds true for the unloaded</a:t>
            </a:r>
          </a:p>
          <a:p>
            <a:r>
              <a:rPr lang="en-US" sz="1200" b="0" i="0" u="none" strike="noStrike" kern="1200" baseline="0" dirty="0">
                <a:solidFill>
                  <a:schemeClr val="tx1"/>
                </a:solidFill>
                <a:latin typeface="+mn-lt"/>
                <a:ea typeface="+mn-ea"/>
                <a:cs typeface="+mn-cs"/>
              </a:rPr>
              <a:t>case; in the loaded case, partially constant curvatures can be</a:t>
            </a:r>
          </a:p>
          <a:p>
            <a:r>
              <a:rPr lang="en-US" sz="1200" b="0" i="0" u="none" strike="noStrike" kern="1200" baseline="0" dirty="0">
                <a:solidFill>
                  <a:schemeClr val="tx1"/>
                </a:solidFill>
                <a:latin typeface="+mn-lt"/>
                <a:ea typeface="+mn-ea"/>
                <a:cs typeface="+mn-cs"/>
              </a:rPr>
              <a:t>assumed between points of loading.</a:t>
            </a:r>
            <a:endParaRPr lang="en-US" dirty="0"/>
          </a:p>
        </p:txBody>
      </p:sp>
    </p:spTree>
    <p:extLst>
      <p:ext uri="{BB962C8B-B14F-4D97-AF65-F5344CB8AC3E}">
        <p14:creationId xmlns:p14="http://schemas.microsoft.com/office/powerpoint/2010/main" val="1990560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Look up the paper in hand to find about it</a:t>
            </a:r>
          </a:p>
          <a:p>
            <a:endParaRPr lang="en-US" dirty="0"/>
          </a:p>
          <a:p>
            <a:r>
              <a:rPr lang="en-US" dirty="0"/>
              <a:t>Explain K-means clustering</a:t>
            </a:r>
          </a:p>
          <a:p>
            <a:r>
              <a:rPr lang="en-US" dirty="0"/>
              <a:t>And explain accordingly</a:t>
            </a:r>
          </a:p>
          <a:p>
            <a:endParaRPr lang="en-US" dirty="0"/>
          </a:p>
        </p:txBody>
      </p:sp>
    </p:spTree>
    <p:extLst>
      <p:ext uri="{BB962C8B-B14F-4D97-AF65-F5344CB8AC3E}">
        <p14:creationId xmlns:p14="http://schemas.microsoft.com/office/powerpoint/2010/main" val="264135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gripper had trouble picking up a</a:t>
            </a:r>
          </a:p>
          <a:p>
            <a:r>
              <a:rPr lang="en-US" sz="1200" b="0" i="0" u="none" strike="noStrike" kern="1200" baseline="0" dirty="0">
                <a:solidFill>
                  <a:schemeClr val="tx1"/>
                </a:solidFill>
                <a:latin typeface="+mn-lt"/>
                <a:ea typeface="+mn-ea"/>
                <a:cs typeface="+mn-cs"/>
              </a:rPr>
              <a:t>slippery chopstick and toothbrush, though it had no issues</a:t>
            </a:r>
          </a:p>
          <a:p>
            <a:r>
              <a:rPr lang="en-US" sz="1200" b="0" i="0" u="none" strike="noStrike" kern="1200" baseline="0" dirty="0">
                <a:solidFill>
                  <a:schemeClr val="tx1"/>
                </a:solidFill>
                <a:latin typeface="+mn-lt"/>
                <a:ea typeface="+mn-ea"/>
                <a:cs typeface="+mn-cs"/>
              </a:rPr>
              <a:t>picking up similarly sized pen or long Q-tip. The gripper was</a:t>
            </a:r>
          </a:p>
          <a:p>
            <a:r>
              <a:rPr lang="en-US" sz="1200" b="0" i="0" u="none" strike="noStrike" kern="1200" baseline="0" dirty="0">
                <a:solidFill>
                  <a:schemeClr val="tx1"/>
                </a:solidFill>
                <a:latin typeface="+mn-lt"/>
                <a:ea typeface="+mn-ea"/>
                <a:cs typeface="+mn-cs"/>
              </a:rPr>
              <a:t>unable to pick up a slippery calculator and a small book,</a:t>
            </a:r>
          </a:p>
          <a:p>
            <a:r>
              <a:rPr lang="en-US" sz="1200" b="0" i="0" u="none" strike="noStrike" kern="1200" baseline="0" dirty="0">
                <a:solidFill>
                  <a:schemeClr val="tx1"/>
                </a:solidFill>
                <a:latin typeface="+mn-lt"/>
                <a:ea typeface="+mn-ea"/>
                <a:cs typeface="+mn-cs"/>
              </a:rPr>
              <a:t>though it was able to grasp other heavier objects in other</a:t>
            </a:r>
          </a:p>
          <a:p>
            <a:r>
              <a:rPr lang="en-US" sz="1200" b="0" i="0" u="none" strike="noStrike" kern="1200" baseline="0" dirty="0">
                <a:solidFill>
                  <a:schemeClr val="tx1"/>
                </a:solidFill>
                <a:latin typeface="+mn-lt"/>
                <a:ea typeface="+mn-ea"/>
                <a:cs typeface="+mn-cs"/>
              </a:rPr>
              <a:t>configurations. The gripper was unable to pick up a heavy</a:t>
            </a:r>
          </a:p>
          <a:p>
            <a:r>
              <a:rPr lang="en-US" sz="1200" b="0" i="0" u="none" strike="noStrike" kern="1200" baseline="0" dirty="0">
                <a:solidFill>
                  <a:schemeClr val="tx1"/>
                </a:solidFill>
                <a:latin typeface="+mn-lt"/>
                <a:ea typeface="+mn-ea"/>
                <a:cs typeface="+mn-cs"/>
              </a:rPr>
              <a:t>action figure.</a:t>
            </a:r>
            <a:endParaRPr lang="en-US" dirty="0"/>
          </a:p>
        </p:txBody>
      </p:sp>
    </p:spTree>
    <p:extLst>
      <p:ext uri="{BB962C8B-B14F-4D97-AF65-F5344CB8AC3E}">
        <p14:creationId xmlns:p14="http://schemas.microsoft.com/office/powerpoint/2010/main" val="3321336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In this article, we demonstrate a novel design of a compliant</a:t>
            </a:r>
          </a:p>
          <a:p>
            <a:r>
              <a:rPr lang="en-US" sz="1200" b="0" i="0" u="none" strike="noStrike" kern="1200" baseline="0" dirty="0">
                <a:solidFill>
                  <a:schemeClr val="tx1"/>
                </a:solidFill>
                <a:latin typeface="+mn-lt"/>
                <a:ea typeface="+mn-ea"/>
                <a:cs typeface="+mn-cs"/>
              </a:rPr>
              <a:t>robotic gripper based on pneumatic soft actuator and</a:t>
            </a:r>
          </a:p>
          <a:p>
            <a:r>
              <a:rPr lang="en-US" sz="1200" b="0" i="0" u="none" strike="noStrike" kern="1200" baseline="0" dirty="0">
                <a:solidFill>
                  <a:schemeClr val="tx1"/>
                </a:solidFill>
                <a:latin typeface="+mn-lt"/>
                <a:ea typeface="+mn-ea"/>
                <a:cs typeface="+mn-cs"/>
              </a:rPr>
              <a:t>particle jamming. The proposed </a:t>
            </a:r>
            <a:r>
              <a:rPr lang="en-US" sz="1200" b="0" i="0" u="none" strike="noStrike" kern="1200" baseline="0" dirty="0" err="1">
                <a:solidFill>
                  <a:schemeClr val="tx1"/>
                </a:solidFill>
                <a:latin typeface="+mn-lt"/>
                <a:ea typeface="+mn-ea"/>
                <a:cs typeface="+mn-cs"/>
              </a:rPr>
              <a:t>multifingered</a:t>
            </a:r>
            <a:r>
              <a:rPr lang="en-US" sz="1200" b="0" i="0" u="none" strike="noStrike" kern="1200" baseline="0" dirty="0">
                <a:solidFill>
                  <a:schemeClr val="tx1"/>
                </a:solidFill>
                <a:latin typeface="+mn-lt"/>
                <a:ea typeface="+mn-ea"/>
                <a:cs typeface="+mn-cs"/>
              </a:rPr>
              <a:t> gripper can</a:t>
            </a:r>
          </a:p>
          <a:p>
            <a:r>
              <a:rPr lang="en-US" sz="1200" b="0" i="0" u="none" strike="noStrike" kern="1200" baseline="0" dirty="0">
                <a:solidFill>
                  <a:schemeClr val="tx1"/>
                </a:solidFill>
                <a:latin typeface="+mn-lt"/>
                <a:ea typeface="+mn-ea"/>
                <a:cs typeface="+mn-cs"/>
              </a:rPr>
              <a:t>passively conform to object geometries and execute robust</a:t>
            </a:r>
          </a:p>
          <a:p>
            <a:r>
              <a:rPr lang="en-US" sz="1200" b="0" i="0" u="none" strike="noStrike" kern="1200" baseline="0" dirty="0">
                <a:solidFill>
                  <a:schemeClr val="tx1"/>
                </a:solidFill>
                <a:latin typeface="+mn-lt"/>
                <a:ea typeface="+mn-ea"/>
                <a:cs typeface="+mn-cs"/>
              </a:rPr>
              <a:t>grasping.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Variable stiffness is a promising solution</a:t>
            </a:r>
          </a:p>
          <a:p>
            <a:r>
              <a:rPr lang="en-US" sz="1200" b="0" i="0" u="none" strike="noStrike" kern="1200" baseline="0" dirty="0">
                <a:solidFill>
                  <a:schemeClr val="tx1"/>
                </a:solidFill>
                <a:latin typeface="+mn-lt"/>
                <a:ea typeface="+mn-ea"/>
                <a:cs typeface="+mn-cs"/>
              </a:rPr>
              <a:t>to make up the weakness of pneumatic soft robots.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Soft pneumatic robots can grasp the objects but can hold it tightly so variable stiffness is needed to overcome this weakness.</a:t>
            </a:r>
            <a:endParaRPr lang="en-US" dirty="0"/>
          </a:p>
        </p:txBody>
      </p:sp>
    </p:spTree>
    <p:extLst>
      <p:ext uri="{BB962C8B-B14F-4D97-AF65-F5344CB8AC3E}">
        <p14:creationId xmlns:p14="http://schemas.microsoft.com/office/powerpoint/2010/main" val="3367974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Explain from the figures</a:t>
            </a:r>
          </a:p>
        </p:txBody>
      </p:sp>
    </p:spTree>
    <p:extLst>
      <p:ext uri="{BB962C8B-B14F-4D97-AF65-F5344CB8AC3E}">
        <p14:creationId xmlns:p14="http://schemas.microsoft.com/office/powerpoint/2010/main" val="987657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Explain from the figure</a:t>
            </a:r>
          </a:p>
          <a:p>
            <a:r>
              <a:rPr lang="en-US" dirty="0"/>
              <a:t>About the difference between a normal pneumatic actuator</a:t>
            </a:r>
          </a:p>
          <a:p>
            <a:r>
              <a:rPr lang="en-US" dirty="0"/>
              <a:t>And the particle jamming</a:t>
            </a:r>
          </a:p>
          <a:p>
            <a:r>
              <a:rPr lang="en-US" dirty="0"/>
              <a:t>Explain about the human hand</a:t>
            </a:r>
          </a:p>
          <a:p>
            <a:r>
              <a:rPr lang="en-US" dirty="0"/>
              <a:t>That how when open our fist the palm becomes soft and when we close it the palm becomes rigid.</a:t>
            </a:r>
          </a:p>
        </p:txBody>
      </p:sp>
    </p:spTree>
    <p:extLst>
      <p:ext uri="{BB962C8B-B14F-4D97-AF65-F5344CB8AC3E}">
        <p14:creationId xmlns:p14="http://schemas.microsoft.com/office/powerpoint/2010/main" val="4005721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20</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Explain about the experiments from the images</a:t>
            </a:r>
          </a:p>
          <a:p>
            <a:r>
              <a:rPr lang="en-US" dirty="0"/>
              <a:t>Difference between normal and particle jamming</a:t>
            </a:r>
          </a:p>
          <a:p>
            <a:endParaRPr lang="en-US" dirty="0"/>
          </a:p>
          <a:p>
            <a:r>
              <a:rPr lang="en-US" dirty="0"/>
              <a:t>Explain about the </a:t>
            </a:r>
            <a:r>
              <a:rPr lang="en-US" dirty="0" err="1"/>
              <a:t>baxter</a:t>
            </a:r>
            <a:r>
              <a:rPr lang="en-US" dirty="0"/>
              <a:t> that how the bottle falls without particle jamming</a:t>
            </a:r>
          </a:p>
        </p:txBody>
      </p:sp>
    </p:spTree>
    <p:extLst>
      <p:ext uri="{BB962C8B-B14F-4D97-AF65-F5344CB8AC3E}">
        <p14:creationId xmlns:p14="http://schemas.microsoft.com/office/powerpoint/2010/main" val="170931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For</a:t>
            </a:r>
          </a:p>
          <a:p>
            <a:r>
              <a:rPr lang="en-US" dirty="0"/>
              <a:t>instance, giraffes wrap their tongues around high tree</a:t>
            </a:r>
          </a:p>
          <a:p>
            <a:r>
              <a:rPr lang="en-US" dirty="0"/>
              <a:t>branches to strip off leaves. They can also use their</a:t>
            </a:r>
          </a:p>
          <a:p>
            <a:r>
              <a:rPr lang="en-US" dirty="0"/>
              <a:t>tongue to delicately pick leaves while avoiding the</a:t>
            </a:r>
          </a:p>
          <a:p>
            <a:r>
              <a:rPr lang="en-US" dirty="0"/>
              <a:t>spiny thorns of acacia tree branches. Elephant trunks</a:t>
            </a:r>
          </a:p>
          <a:p>
            <a:r>
              <a:rPr lang="en-US" dirty="0"/>
              <a:t>are amazing appendages that are strong enough to</a:t>
            </a:r>
          </a:p>
          <a:p>
            <a:r>
              <a:rPr lang="en-US" dirty="0"/>
              <a:t>knock over trees, yet agile enough to pick straw off the</a:t>
            </a:r>
          </a:p>
          <a:p>
            <a:r>
              <a:rPr lang="en-US" dirty="0"/>
              <a:t>ground. Squid have ten arms, two of which are tentacles.</a:t>
            </a:r>
          </a:p>
          <a:p>
            <a:r>
              <a:rPr lang="en-US" dirty="0"/>
              <a:t>Tentacles are specialized arms used specifically</a:t>
            </a:r>
          </a:p>
          <a:p>
            <a:r>
              <a:rPr lang="en-US" dirty="0"/>
              <a:t>for quick-strike prey capture.</a:t>
            </a:r>
          </a:p>
        </p:txBody>
      </p:sp>
    </p:spTree>
    <p:extLst>
      <p:ext uri="{BB962C8B-B14F-4D97-AF65-F5344CB8AC3E}">
        <p14:creationId xmlns:p14="http://schemas.microsoft.com/office/powerpoint/2010/main" val="60017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Commercially available deep sea manipulation systems</a:t>
            </a:r>
          </a:p>
          <a:p>
            <a:r>
              <a:rPr lang="en-US" sz="1200" b="0" i="0" u="none" strike="noStrike" kern="1200" baseline="0" dirty="0">
                <a:solidFill>
                  <a:schemeClr val="tx1"/>
                </a:solidFill>
                <a:latin typeface="+mn-lt"/>
                <a:ea typeface="+mn-ea"/>
                <a:cs typeface="+mn-cs"/>
              </a:rPr>
              <a:t>are designed to perform heavy mechanical work (i.e., construction</a:t>
            </a:r>
          </a:p>
          <a:p>
            <a:r>
              <a:rPr lang="en-US" sz="1200" b="0" i="0" u="none" strike="noStrike" kern="1200" baseline="0" dirty="0">
                <a:solidFill>
                  <a:schemeClr val="tx1"/>
                </a:solidFill>
                <a:latin typeface="+mn-lt"/>
                <a:ea typeface="+mn-ea"/>
                <a:cs typeface="+mn-cs"/>
              </a:rPr>
              <a:t>or pipeline maintenance) and are not geared to</a:t>
            </a:r>
          </a:p>
          <a:p>
            <a:r>
              <a:rPr lang="en-US" sz="1200" b="0" i="0" u="none" strike="noStrike" kern="1200" baseline="0" dirty="0">
                <a:solidFill>
                  <a:schemeClr val="tx1"/>
                </a:solidFill>
                <a:latin typeface="+mn-lt"/>
                <a:ea typeface="+mn-ea"/>
                <a:cs typeface="+mn-cs"/>
              </a:rPr>
              <a:t>perform delicate tasks, such as the collection of fragile biological</a:t>
            </a:r>
          </a:p>
          <a:p>
            <a:r>
              <a:rPr lang="en-US" sz="1200" b="0" i="0" u="none" strike="noStrike" kern="1200" baseline="0" dirty="0">
                <a:solidFill>
                  <a:schemeClr val="tx1"/>
                </a:solidFill>
                <a:latin typeface="+mn-lt"/>
                <a:ea typeface="+mn-ea"/>
                <a:cs typeface="+mn-cs"/>
              </a:rPr>
              <a:t>specimens.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soft robotic actuators employed in our grippers are</a:t>
            </a:r>
          </a:p>
          <a:p>
            <a:r>
              <a:rPr lang="en-US" sz="1200" b="1" i="0" u="none" strike="noStrike" kern="1200" baseline="0" dirty="0">
                <a:solidFill>
                  <a:schemeClr val="tx1"/>
                </a:solidFill>
                <a:latin typeface="+mn-lt"/>
                <a:ea typeface="+mn-ea"/>
                <a:cs typeface="+mn-cs"/>
              </a:rPr>
              <a:t>monolithic structures (i.e., no moving parts such as pin joints,</a:t>
            </a:r>
          </a:p>
          <a:p>
            <a:r>
              <a:rPr lang="en-US" sz="1200" b="1" i="0" u="none" strike="noStrike" kern="1200" baseline="0" dirty="0">
                <a:solidFill>
                  <a:schemeClr val="tx1"/>
                </a:solidFill>
                <a:latin typeface="+mn-lt"/>
                <a:ea typeface="+mn-ea"/>
                <a:cs typeface="+mn-cs"/>
              </a:rPr>
              <a:t>gears, or linkages)</a:t>
            </a:r>
            <a:r>
              <a:rPr lang="en-US" sz="1200" b="0" i="0" u="none" strike="noStrike" kern="1200" baseline="0" dirty="0">
                <a:solidFill>
                  <a:schemeClr val="tx1"/>
                </a:solidFill>
                <a:latin typeface="+mn-lt"/>
                <a:ea typeface="+mn-ea"/>
                <a:cs typeface="+mn-cs"/>
              </a:rPr>
              <a:t> and are modularly coupled to a palm. Their</a:t>
            </a:r>
          </a:p>
          <a:p>
            <a:r>
              <a:rPr lang="en-US" sz="1200" b="0" i="0" u="none" strike="noStrike" kern="1200" baseline="0" dirty="0">
                <a:solidFill>
                  <a:schemeClr val="tx1"/>
                </a:solidFill>
                <a:latin typeface="+mn-lt"/>
                <a:ea typeface="+mn-ea"/>
                <a:cs typeface="+mn-cs"/>
              </a:rPr>
              <a:t>structure is based on the </a:t>
            </a:r>
            <a:r>
              <a:rPr lang="en-US" sz="1200" b="1" i="0" u="none" strike="noStrike" kern="1200" baseline="0" dirty="0" err="1">
                <a:solidFill>
                  <a:schemeClr val="tx1"/>
                </a:solidFill>
                <a:latin typeface="+mn-lt"/>
                <a:ea typeface="+mn-ea"/>
                <a:cs typeface="+mn-cs"/>
              </a:rPr>
              <a:t>PneuNet</a:t>
            </a:r>
            <a:r>
              <a:rPr lang="en-US" sz="1200" b="1" i="0" u="none" strike="noStrike" kern="1200" baseline="0" dirty="0">
                <a:solidFill>
                  <a:schemeClr val="tx1"/>
                </a:solidFill>
                <a:latin typeface="+mn-lt"/>
                <a:ea typeface="+mn-ea"/>
                <a:cs typeface="+mn-cs"/>
              </a:rPr>
              <a:t> and fiber-reinforced soft</a:t>
            </a:r>
          </a:p>
          <a:p>
            <a:r>
              <a:rPr lang="en-US" sz="1200" b="1" i="0" u="none" strike="noStrike" kern="1200" baseline="0" dirty="0">
                <a:solidFill>
                  <a:schemeClr val="tx1"/>
                </a:solidFill>
                <a:latin typeface="+mn-lt"/>
                <a:ea typeface="+mn-ea"/>
                <a:cs typeface="+mn-cs"/>
              </a:rPr>
              <a:t>actuators</a:t>
            </a:r>
            <a:r>
              <a:rPr lang="en-US" sz="1200" b="0" i="0" u="none" strike="noStrike" kern="1200" baseline="0" dirty="0">
                <a:solidFill>
                  <a:schemeClr val="tx1"/>
                </a:solidFill>
                <a:latin typeface="+mn-lt"/>
                <a:ea typeface="+mn-ea"/>
                <a:cs typeface="+mn-cs"/>
              </a:rPr>
              <a:t> developed at Harvard16,21 and have proven robust at</a:t>
            </a:r>
          </a:p>
          <a:p>
            <a:r>
              <a:rPr lang="en-US" sz="1200" b="1" i="0" u="none" strike="noStrike" kern="1200" baseline="0" dirty="0">
                <a:solidFill>
                  <a:schemeClr val="tx1"/>
                </a:solidFill>
                <a:latin typeface="+mn-lt"/>
                <a:ea typeface="+mn-ea"/>
                <a:cs typeface="+mn-cs"/>
              </a:rPr>
              <a:t>depths greater than 800m </a:t>
            </a:r>
            <a:r>
              <a:rPr lang="en-US" sz="1200" b="0" i="0" u="none" strike="noStrike" kern="1200" baseline="0" dirty="0">
                <a:solidFill>
                  <a:schemeClr val="tx1"/>
                </a:solidFill>
                <a:latin typeface="+mn-lt"/>
                <a:ea typeface="+mn-ea"/>
                <a:cs typeface="+mn-cs"/>
              </a:rPr>
              <a:t>underwater in field testing (see</a:t>
            </a:r>
          </a:p>
          <a:p>
            <a:r>
              <a:rPr lang="en-US" sz="1200" b="0" i="0" u="none" strike="noStrike" kern="1200" baseline="0" dirty="0">
                <a:solidFill>
                  <a:schemeClr val="tx1"/>
                </a:solidFill>
                <a:latin typeface="+mn-lt"/>
                <a:ea typeface="+mn-ea"/>
                <a:cs typeface="+mn-cs"/>
              </a:rPr>
              <a:t>Appendix for further discussion on depth testing).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The simple</a:t>
            </a:r>
          </a:p>
          <a:p>
            <a:r>
              <a:rPr lang="en-US" sz="1200" b="1" i="0" u="none" strike="noStrike" kern="1200" baseline="0" dirty="0">
                <a:solidFill>
                  <a:schemeClr val="tx1"/>
                </a:solidFill>
                <a:latin typeface="+mn-lt"/>
                <a:ea typeface="+mn-ea"/>
                <a:cs typeface="+mn-cs"/>
              </a:rPr>
              <a:t>construction, inexpensive materials, and modular design </a:t>
            </a:r>
            <a:r>
              <a:rPr lang="en-US" sz="1200" b="0" i="0" u="none" strike="noStrike" kern="1200" baseline="0" dirty="0">
                <a:solidFill>
                  <a:schemeClr val="tx1"/>
                </a:solidFill>
                <a:latin typeface="+mn-lt"/>
                <a:ea typeface="+mn-ea"/>
                <a:cs typeface="+mn-cs"/>
              </a:rPr>
              <a:t>of</a:t>
            </a:r>
          </a:p>
          <a:p>
            <a:r>
              <a:rPr lang="en-US" sz="1200" b="0" i="0" u="none" strike="noStrike" kern="1200" baseline="0" dirty="0">
                <a:solidFill>
                  <a:schemeClr val="tx1"/>
                </a:solidFill>
                <a:latin typeface="+mn-lt"/>
                <a:ea typeface="+mn-ea"/>
                <a:cs typeface="+mn-cs"/>
              </a:rPr>
              <a:t>our soft grippers allow us </a:t>
            </a:r>
            <a:r>
              <a:rPr lang="en-US" sz="1200" b="1" i="0" u="none" strike="noStrike" kern="1200" baseline="0" dirty="0">
                <a:solidFill>
                  <a:schemeClr val="tx1"/>
                </a:solidFill>
                <a:latin typeface="+mn-lt"/>
                <a:ea typeface="+mn-ea"/>
                <a:cs typeface="+mn-cs"/>
              </a:rPr>
              <a:t>to quickly modify or repair a system</a:t>
            </a:r>
          </a:p>
          <a:p>
            <a:r>
              <a:rPr lang="en-US" sz="1200" b="1" i="0" u="none" strike="noStrike" kern="1200" baseline="0" dirty="0">
                <a:solidFill>
                  <a:schemeClr val="tx1"/>
                </a:solidFill>
                <a:latin typeface="+mn-lt"/>
                <a:ea typeface="+mn-ea"/>
                <a:cs typeface="+mn-cs"/>
              </a:rPr>
              <a:t>in the field with minimal expense and mechanical expertise</a:t>
            </a:r>
            <a:endParaRPr lang="en-US" b="1" dirty="0"/>
          </a:p>
        </p:txBody>
      </p:sp>
    </p:spTree>
    <p:extLst>
      <p:ext uri="{BB962C8B-B14F-4D97-AF65-F5344CB8AC3E}">
        <p14:creationId xmlns:p14="http://schemas.microsoft.com/office/powerpoint/2010/main" val="212726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soft gripper’s palm is designed for </a:t>
            </a:r>
            <a:r>
              <a:rPr lang="en-US" sz="1200" b="1" i="0" u="none" strike="noStrike" kern="1200" baseline="0" dirty="0">
                <a:solidFill>
                  <a:schemeClr val="tx1"/>
                </a:solidFill>
                <a:latin typeface="+mn-lt"/>
                <a:ea typeface="+mn-ea"/>
                <a:cs typeface="+mn-cs"/>
              </a:rPr>
              <a:t>rapid</a:t>
            </a:r>
            <a:r>
              <a:rPr lang="en-US" sz="1200" b="0" i="0" u="none" strike="noStrike" kern="1200" baseline="0" dirty="0">
                <a:solidFill>
                  <a:schemeClr val="tx1"/>
                </a:solidFill>
                <a:latin typeface="+mn-lt"/>
                <a:ea typeface="+mn-ea"/>
                <a:cs typeface="+mn-cs"/>
              </a:rPr>
              <a:t> and </a:t>
            </a:r>
            <a:r>
              <a:rPr lang="en-US" sz="1200" b="1" i="0" u="none" strike="noStrike" kern="1200" baseline="0" dirty="0">
                <a:solidFill>
                  <a:schemeClr val="tx1"/>
                </a:solidFill>
                <a:latin typeface="+mn-lt"/>
                <a:ea typeface="+mn-ea"/>
                <a:cs typeface="+mn-cs"/>
              </a:rPr>
              <a:t>inexpensive</a:t>
            </a:r>
          </a:p>
          <a:p>
            <a:r>
              <a:rPr lang="en-US" sz="1200" b="1" i="0" u="none" strike="noStrike" kern="1200" baseline="0" dirty="0">
                <a:solidFill>
                  <a:schemeClr val="tx1"/>
                </a:solidFill>
                <a:latin typeface="+mn-lt"/>
                <a:ea typeface="+mn-ea"/>
                <a:cs typeface="+mn-cs"/>
              </a:rPr>
              <a:t>customization</a:t>
            </a:r>
            <a:r>
              <a:rPr lang="en-US" sz="1200" b="0" i="0" u="none" strike="noStrike" kern="1200" baseline="0" dirty="0">
                <a:solidFill>
                  <a:schemeClr val="tx1"/>
                </a:solidFill>
                <a:latin typeface="+mn-lt"/>
                <a:ea typeface="+mn-ea"/>
                <a:cs typeface="+mn-cs"/>
              </a:rPr>
              <a:t>. The palm structure was assembled</a:t>
            </a:r>
          </a:p>
          <a:p>
            <a:r>
              <a:rPr lang="en-US" sz="1200" b="0" i="0" u="none" strike="noStrike" kern="1200" baseline="0" dirty="0">
                <a:solidFill>
                  <a:schemeClr val="tx1"/>
                </a:solidFill>
                <a:latin typeface="+mn-lt"/>
                <a:ea typeface="+mn-ea"/>
                <a:cs typeface="+mn-cs"/>
              </a:rPr>
              <a:t>from sheet materials: water jet-cut aluminum and laser-cut</a:t>
            </a:r>
          </a:p>
          <a:p>
            <a:r>
              <a:rPr lang="en-US" sz="1200" b="0" i="0" u="none" strike="noStrike" kern="1200" baseline="0" dirty="0">
                <a:solidFill>
                  <a:schemeClr val="tx1"/>
                </a:solidFill>
                <a:latin typeface="+mn-lt"/>
                <a:ea typeface="+mn-ea"/>
                <a:cs typeface="+mn-cs"/>
              </a:rPr>
              <a:t>acrylic (Fig. 4). Four thru-wall female quick-disconnect fittings</a:t>
            </a:r>
          </a:p>
          <a:p>
            <a:r>
              <a:rPr lang="en-US" sz="1200" b="0" i="0" u="none" strike="noStrike" kern="1200" baseline="0" dirty="0">
                <a:solidFill>
                  <a:schemeClr val="tx1"/>
                </a:solidFill>
                <a:latin typeface="+mn-lt"/>
                <a:ea typeface="+mn-ea"/>
                <a:cs typeface="+mn-cs"/>
              </a:rPr>
              <a:t>were positioned in recessed channels formed from</a:t>
            </a:r>
          </a:p>
          <a:p>
            <a:r>
              <a:rPr lang="en-US" sz="1200" b="0" i="0" u="none" strike="noStrike" kern="1200" baseline="0" dirty="0">
                <a:solidFill>
                  <a:schemeClr val="tx1"/>
                </a:solidFill>
                <a:latin typeface="+mn-lt"/>
                <a:ea typeface="+mn-ea"/>
                <a:cs typeface="+mn-cs"/>
              </a:rPr>
              <a:t>stacked layers of acrylic. </a:t>
            </a:r>
          </a:p>
          <a:p>
            <a:r>
              <a:rPr lang="en-US" sz="1200" b="1" i="0" u="none" strike="noStrike" kern="1200" baseline="0" dirty="0">
                <a:solidFill>
                  <a:schemeClr val="tx1"/>
                </a:solidFill>
                <a:latin typeface="+mn-lt"/>
                <a:ea typeface="+mn-ea"/>
                <a:cs typeface="+mn-cs"/>
              </a:rPr>
              <a:t>The relative spacing of the fittings</a:t>
            </a:r>
          </a:p>
          <a:p>
            <a:r>
              <a:rPr lang="en-US" sz="1200" b="1" i="0" u="none" strike="noStrike" kern="1200" baseline="0" dirty="0">
                <a:solidFill>
                  <a:schemeClr val="tx1"/>
                </a:solidFill>
                <a:latin typeface="+mn-lt"/>
                <a:ea typeface="+mn-ea"/>
                <a:cs typeface="+mn-cs"/>
              </a:rPr>
              <a:t>can be manually adjusted.</a:t>
            </a:r>
            <a:r>
              <a:rPr lang="en-US" sz="1200" b="0" i="0" u="none" strike="noStrike" kern="1200" baseline="0" dirty="0">
                <a:solidFill>
                  <a:schemeClr val="tx1"/>
                </a:solidFill>
                <a:latin typeface="+mn-lt"/>
                <a:ea typeface="+mn-ea"/>
                <a:cs typeface="+mn-cs"/>
              </a:rPr>
              <a:t> Furthermore, laser-cut gear teeth</a:t>
            </a:r>
          </a:p>
          <a:p>
            <a:r>
              <a:rPr lang="en-US" sz="1200" b="0" i="0" u="none" strike="noStrike" kern="1200" baseline="0" dirty="0">
                <a:solidFill>
                  <a:schemeClr val="tx1"/>
                </a:solidFill>
                <a:latin typeface="+mn-lt"/>
                <a:ea typeface="+mn-ea"/>
                <a:cs typeface="+mn-cs"/>
              </a:rPr>
              <a:t>in the acrylic run parallel to the slots and match the 3Dprinted</a:t>
            </a:r>
          </a:p>
          <a:p>
            <a:r>
              <a:rPr lang="en-US" sz="1200" b="0" i="0" u="none" strike="noStrike" kern="1200" baseline="0" dirty="0">
                <a:solidFill>
                  <a:schemeClr val="tx1"/>
                </a:solidFill>
                <a:latin typeface="+mn-lt"/>
                <a:ea typeface="+mn-ea"/>
                <a:cs typeface="+mn-cs"/>
              </a:rPr>
              <a:t>spur gear teeth integrated into the soft actuator base.</a:t>
            </a:r>
          </a:p>
          <a:p>
            <a:r>
              <a:rPr lang="en-US" sz="1200" b="0" i="0" u="none" strike="noStrike" kern="1200" baseline="0" dirty="0">
                <a:solidFill>
                  <a:schemeClr val="tx1"/>
                </a:solidFill>
                <a:latin typeface="+mn-lt"/>
                <a:ea typeface="+mn-ea"/>
                <a:cs typeface="+mn-cs"/>
              </a:rPr>
              <a:t>When the gear teeth engage, this locks the position of the</a:t>
            </a:r>
          </a:p>
          <a:p>
            <a:r>
              <a:rPr lang="en-US" sz="1200" b="0" i="0" u="none" strike="noStrike" kern="1200" baseline="0" dirty="0">
                <a:solidFill>
                  <a:schemeClr val="tx1"/>
                </a:solidFill>
                <a:latin typeface="+mn-lt"/>
                <a:ea typeface="+mn-ea"/>
                <a:cs typeface="+mn-cs"/>
              </a:rPr>
              <a:t>female quick-disconnect fitting and orientation of the soft</a:t>
            </a:r>
          </a:p>
          <a:p>
            <a:r>
              <a:rPr lang="en-US" sz="1200" b="0" i="0" u="none" strike="noStrike" kern="1200" baseline="0" dirty="0">
                <a:solidFill>
                  <a:schemeClr val="tx1"/>
                </a:solidFill>
                <a:latin typeface="+mn-lt"/>
                <a:ea typeface="+mn-ea"/>
                <a:cs typeface="+mn-cs"/>
              </a:rPr>
              <a:t>actuator. Note that without the gear teeth, the actuator can</a:t>
            </a:r>
          </a:p>
          <a:p>
            <a:r>
              <a:rPr lang="en-US" sz="1200" b="0" i="0" u="none" strike="noStrike" kern="1200" baseline="0" dirty="0">
                <a:solidFill>
                  <a:schemeClr val="tx1"/>
                </a:solidFill>
                <a:latin typeface="+mn-lt"/>
                <a:ea typeface="+mn-ea"/>
                <a:cs typeface="+mn-cs"/>
              </a:rPr>
              <a:t>passively rotate about the axis of the quick-disconnect fitting.</a:t>
            </a:r>
          </a:p>
          <a:p>
            <a:r>
              <a:rPr lang="en-US" sz="1200" b="1" i="0" u="none" strike="noStrike" kern="1200" baseline="0" dirty="0">
                <a:solidFill>
                  <a:schemeClr val="tx1"/>
                </a:solidFill>
                <a:latin typeface="+mn-lt"/>
                <a:ea typeface="+mn-ea"/>
                <a:cs typeface="+mn-cs"/>
              </a:rPr>
              <a:t>The palm surface also features a variety of threaded holes that</a:t>
            </a:r>
          </a:p>
          <a:p>
            <a:r>
              <a:rPr lang="en-US" sz="1200" b="1" i="0" u="none" strike="noStrike" kern="1200" baseline="0" dirty="0">
                <a:solidFill>
                  <a:schemeClr val="tx1"/>
                </a:solidFill>
                <a:latin typeface="+mn-lt"/>
                <a:ea typeface="+mn-ea"/>
                <a:cs typeface="+mn-cs"/>
              </a:rPr>
              <a:t>serve as anchor points for palm textures and other accessories.</a:t>
            </a:r>
          </a:p>
          <a:p>
            <a:r>
              <a:rPr lang="en-US" sz="1200" b="1" i="0" u="none" strike="noStrike" kern="1200" baseline="0" dirty="0">
                <a:solidFill>
                  <a:schemeClr val="tx1"/>
                </a:solidFill>
                <a:latin typeface="+mn-lt"/>
                <a:ea typeface="+mn-ea"/>
                <a:cs typeface="+mn-cs"/>
              </a:rPr>
              <a:t>Stainless steel stand-offs create an open cavity between</a:t>
            </a:r>
          </a:p>
          <a:p>
            <a:r>
              <a:rPr lang="en-US" sz="1200" b="1" i="0" u="none" strike="noStrike" kern="1200" baseline="0" dirty="0">
                <a:solidFill>
                  <a:schemeClr val="tx1"/>
                </a:solidFill>
                <a:latin typeface="+mn-lt"/>
                <a:ea typeface="+mn-ea"/>
                <a:cs typeface="+mn-cs"/>
              </a:rPr>
              <a:t>two aluminum plates for routing hydraulic plumbing to</a:t>
            </a:r>
          </a:p>
          <a:p>
            <a:r>
              <a:rPr lang="en-US" sz="1200" b="1" i="0" u="none" strike="noStrike" kern="1200" baseline="0" dirty="0">
                <a:solidFill>
                  <a:schemeClr val="tx1"/>
                </a:solidFill>
                <a:latin typeface="+mn-lt"/>
                <a:ea typeface="+mn-ea"/>
                <a:cs typeface="+mn-cs"/>
              </a:rPr>
              <a:t>the female quick disconnects. </a:t>
            </a:r>
            <a:r>
              <a:rPr lang="en-US" sz="1200" b="0" i="0" u="none" strike="noStrike" kern="1200" baseline="0" dirty="0">
                <a:solidFill>
                  <a:schemeClr val="tx1"/>
                </a:solidFill>
                <a:latin typeface="+mn-lt"/>
                <a:ea typeface="+mn-ea"/>
                <a:cs typeface="+mn-cs"/>
              </a:rPr>
              <a:t>These plates also serve as anchor</a:t>
            </a:r>
          </a:p>
          <a:p>
            <a:r>
              <a:rPr lang="en-US" sz="1200" b="0" i="0" u="none" strike="noStrike" kern="1200" baseline="0" dirty="0">
                <a:solidFill>
                  <a:schemeClr val="tx1"/>
                </a:solidFill>
                <a:latin typeface="+mn-lt"/>
                <a:ea typeface="+mn-ea"/>
                <a:cs typeface="+mn-cs"/>
              </a:rPr>
              <a:t>points for a Bowden cable-driven, four-bar linkage</a:t>
            </a:r>
          </a:p>
          <a:p>
            <a:r>
              <a:rPr lang="en-US" sz="1200" b="0" i="0" u="none" strike="noStrike" kern="1200" baseline="0" dirty="0">
                <a:solidFill>
                  <a:schemeClr val="tx1"/>
                </a:solidFill>
                <a:latin typeface="+mn-lt"/>
                <a:ea typeface="+mn-ea"/>
                <a:cs typeface="+mn-cs"/>
              </a:rPr>
              <a:t>cutting mechanism. Custom fittings were machined to connect</a:t>
            </a:r>
          </a:p>
          <a:p>
            <a:r>
              <a:rPr lang="en-US" sz="1200" b="0" i="0" u="none" strike="noStrike" kern="1200" baseline="0" dirty="0">
                <a:solidFill>
                  <a:schemeClr val="tx1"/>
                </a:solidFill>
                <a:latin typeface="+mn-lt"/>
                <a:ea typeface="+mn-ea"/>
                <a:cs typeface="+mn-cs"/>
              </a:rPr>
              <a:t>the Hydro-</a:t>
            </a:r>
            <a:r>
              <a:rPr lang="en-US" sz="1200" b="0" i="0" u="none" strike="noStrike" kern="1200" baseline="0" dirty="0" err="1">
                <a:solidFill>
                  <a:schemeClr val="tx1"/>
                </a:solidFill>
                <a:latin typeface="+mn-lt"/>
                <a:ea typeface="+mn-ea"/>
                <a:cs typeface="+mn-cs"/>
              </a:rPr>
              <a:t>Lek</a:t>
            </a:r>
            <a:r>
              <a:rPr lang="en-US" sz="1200" b="0" i="0" u="none" strike="noStrike" kern="1200" baseline="0" dirty="0">
                <a:solidFill>
                  <a:schemeClr val="tx1"/>
                </a:solidFill>
                <a:latin typeface="+mn-lt"/>
                <a:ea typeface="+mn-ea"/>
                <a:cs typeface="+mn-cs"/>
              </a:rPr>
              <a:t> arm’s push-pull rod to the cutter. Vented</a:t>
            </a:r>
          </a:p>
          <a:p>
            <a:r>
              <a:rPr lang="en-US" sz="1200" b="0" i="0" u="none" strike="noStrike" kern="1200" baseline="0" dirty="0">
                <a:solidFill>
                  <a:schemeClr val="tx1"/>
                </a:solidFill>
                <a:latin typeface="+mn-lt"/>
                <a:ea typeface="+mn-ea"/>
                <a:cs typeface="+mn-cs"/>
              </a:rPr>
              <a:t>screws terminate each end of the Bowden cable sheath and</a:t>
            </a:r>
          </a:p>
          <a:p>
            <a:r>
              <a:rPr lang="en-US" sz="1200" b="0" i="0" u="none" strike="noStrike" kern="1200" baseline="0" dirty="0">
                <a:solidFill>
                  <a:schemeClr val="tx1"/>
                </a:solidFill>
                <a:latin typeface="+mn-lt"/>
                <a:ea typeface="+mn-ea"/>
                <a:cs typeface="+mn-cs"/>
              </a:rPr>
              <a:t>were tightened or loosened to tension the cable. Cutting</a:t>
            </a:r>
          </a:p>
          <a:p>
            <a:r>
              <a:rPr lang="en-US" sz="1200" b="0" i="0" u="none" strike="noStrike" kern="1200" baseline="0" dirty="0">
                <a:solidFill>
                  <a:schemeClr val="tx1"/>
                </a:solidFill>
                <a:latin typeface="+mn-lt"/>
                <a:ea typeface="+mn-ea"/>
                <a:cs typeface="+mn-cs"/>
              </a:rPr>
              <a:t>blades were screw mounted to one of the linkages, enabling</a:t>
            </a:r>
          </a:p>
          <a:p>
            <a:r>
              <a:rPr lang="en-US" sz="1200" b="0" i="0" u="none" strike="noStrike" kern="1200" baseline="0" dirty="0">
                <a:solidFill>
                  <a:schemeClr val="tx1"/>
                </a:solidFill>
                <a:latin typeface="+mn-lt"/>
                <a:ea typeface="+mn-ea"/>
                <a:cs typeface="+mn-cs"/>
              </a:rPr>
              <a:t>replacement with and evaluation of new blade designs</a:t>
            </a:r>
            <a:endParaRPr lang="en-US" dirty="0"/>
          </a:p>
        </p:txBody>
      </p:sp>
    </p:spTree>
    <p:extLst>
      <p:ext uri="{BB962C8B-B14F-4D97-AF65-F5344CB8AC3E}">
        <p14:creationId xmlns:p14="http://schemas.microsoft.com/office/powerpoint/2010/main" val="411023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23</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pPr marL="228600" indent="-228600">
              <a:buAutoNum type="arabicParenR"/>
            </a:pPr>
            <a:r>
              <a:rPr lang="en-US" dirty="0"/>
              <a:t>Boa</a:t>
            </a:r>
          </a:p>
          <a:p>
            <a:r>
              <a:rPr lang="en-US" sz="1200" b="0" i="0" u="none" strike="noStrike" kern="1200" baseline="0" dirty="0">
                <a:solidFill>
                  <a:schemeClr val="tx1"/>
                </a:solidFill>
                <a:latin typeface="+mn-lt"/>
                <a:ea typeface="+mn-ea"/>
                <a:cs typeface="+mn-cs"/>
              </a:rPr>
              <a:t>For example, the boa-type actuator</a:t>
            </a:r>
          </a:p>
          <a:p>
            <a:r>
              <a:rPr lang="en-US" sz="1200" b="0" i="0" u="none" strike="noStrike" kern="1200" baseline="0" dirty="0">
                <a:solidFill>
                  <a:schemeClr val="tx1"/>
                </a:solidFill>
                <a:latin typeface="+mn-lt"/>
                <a:ea typeface="+mn-ea"/>
                <a:cs typeface="+mn-cs"/>
              </a:rPr>
              <a:t>(Fig. 5) has a fiber-reinforcement strategy that causes the elastomeric</a:t>
            </a:r>
          </a:p>
          <a:p>
            <a:r>
              <a:rPr lang="en-US" sz="1200" b="0" i="0" u="none" strike="noStrike" kern="1200" baseline="0" dirty="0">
                <a:solidFill>
                  <a:schemeClr val="tx1"/>
                </a:solidFill>
                <a:latin typeface="+mn-lt"/>
                <a:ea typeface="+mn-ea"/>
                <a:cs typeface="+mn-cs"/>
              </a:rPr>
              <a:t>structure to simultaneously bend and twist to form a coil.</a:t>
            </a:r>
          </a:p>
          <a:p>
            <a:r>
              <a:rPr lang="en-US" sz="1200" b="0" i="0" u="none" strike="noStrike" kern="1200" baseline="0" dirty="0">
                <a:solidFill>
                  <a:schemeClr val="tx1"/>
                </a:solidFill>
                <a:latin typeface="+mn-lt"/>
                <a:ea typeface="+mn-ea"/>
                <a:cs typeface="+mn-cs"/>
              </a:rPr>
              <a:t>Inspired by the boa constrictor and tentacled cephalopods,</a:t>
            </a:r>
          </a:p>
          <a:p>
            <a:r>
              <a:rPr lang="en-US" sz="1200" b="0" i="0" u="none" strike="noStrike" kern="1200" baseline="0" dirty="0">
                <a:solidFill>
                  <a:schemeClr val="tx1"/>
                </a:solidFill>
                <a:latin typeface="+mn-lt"/>
                <a:ea typeface="+mn-ea"/>
                <a:cs typeface="+mn-cs"/>
              </a:rPr>
              <a:t>the boa-type soft actuator can access tight spaces and reversibly</a:t>
            </a:r>
          </a:p>
          <a:p>
            <a:r>
              <a:rPr lang="en-US" sz="1200" b="0" i="0" u="none" strike="noStrike" kern="1200" baseline="0" dirty="0">
                <a:solidFill>
                  <a:schemeClr val="tx1"/>
                </a:solidFill>
                <a:latin typeface="+mn-lt"/>
                <a:ea typeface="+mn-ea"/>
                <a:cs typeface="+mn-cs"/>
              </a:rPr>
              <a:t>shape change from a nearly straight beam to a helical structure</a:t>
            </a:r>
          </a:p>
          <a:p>
            <a:r>
              <a:rPr lang="en-US" sz="1200" b="0" i="0" u="none" strike="noStrike" kern="1200" baseline="0" dirty="0">
                <a:solidFill>
                  <a:schemeClr val="tx1"/>
                </a:solidFill>
                <a:latin typeface="+mn-lt"/>
                <a:ea typeface="+mn-ea"/>
                <a:cs typeface="+mn-cs"/>
              </a:rPr>
              <a:t>(Fig. 6). This simple motion path, which is dependent on the</a:t>
            </a:r>
          </a:p>
          <a:p>
            <a:r>
              <a:rPr lang="en-US" sz="1200" b="0" i="0" u="none" strike="noStrike" kern="1200" baseline="0" dirty="0">
                <a:solidFill>
                  <a:schemeClr val="tx1"/>
                </a:solidFill>
                <a:latin typeface="+mn-lt"/>
                <a:ea typeface="+mn-ea"/>
                <a:cs typeface="+mn-cs"/>
              </a:rPr>
              <a:t>actuator geometry, elastomeric material properties, and fiber reinforcement</a:t>
            </a:r>
          </a:p>
          <a:p>
            <a:r>
              <a:rPr lang="en-US" sz="1200" b="0" i="0" u="none" strike="noStrike" kern="1200" baseline="0" dirty="0">
                <a:solidFill>
                  <a:schemeClr val="tx1"/>
                </a:solidFill>
                <a:latin typeface="+mn-lt"/>
                <a:ea typeface="+mn-ea"/>
                <a:cs typeface="+mn-cs"/>
              </a:rPr>
              <a:t>placement, gives the actuator the unique ability</a:t>
            </a:r>
          </a:p>
          <a:p>
            <a:r>
              <a:rPr lang="en-US" sz="1200" b="0" i="0" u="none" strike="noStrike" kern="1200" baseline="0" dirty="0">
                <a:solidFill>
                  <a:schemeClr val="tx1"/>
                </a:solidFill>
                <a:latin typeface="+mn-lt"/>
                <a:ea typeface="+mn-ea"/>
                <a:cs typeface="+mn-cs"/>
              </a:rPr>
              <a:t>to tolerate uncertainty of sample size, shape, and stiffness. As</a:t>
            </a:r>
          </a:p>
          <a:p>
            <a:r>
              <a:rPr lang="en-US" sz="1200" b="0" i="0" u="none" strike="noStrike" kern="1200" baseline="0" dirty="0">
                <a:solidFill>
                  <a:schemeClr val="tx1"/>
                </a:solidFill>
                <a:latin typeface="+mn-lt"/>
                <a:ea typeface="+mn-ea"/>
                <a:cs typeface="+mn-cs"/>
              </a:rPr>
              <a:t>interior fluid pressure increases, the 300mm long, narrow</a:t>
            </a:r>
          </a:p>
          <a:p>
            <a:r>
              <a:rPr lang="en-US" sz="1200" b="0" i="0" u="none" strike="noStrike" kern="1200" baseline="0" dirty="0">
                <a:solidFill>
                  <a:schemeClr val="tx1"/>
                </a:solidFill>
                <a:latin typeface="+mn-lt"/>
                <a:ea typeface="+mn-ea"/>
                <a:cs typeface="+mn-cs"/>
              </a:rPr>
              <a:t>(approximately a 15mm half-round diameter) actuator wraps</a:t>
            </a:r>
          </a:p>
          <a:p>
            <a:r>
              <a:rPr lang="en-US" sz="1200" b="0" i="0" u="none" strike="noStrike" kern="1200" baseline="0" dirty="0">
                <a:solidFill>
                  <a:schemeClr val="tx1"/>
                </a:solidFill>
                <a:latin typeface="+mn-lt"/>
                <a:ea typeface="+mn-ea"/>
                <a:cs typeface="+mn-cs"/>
              </a:rPr>
              <a:t>around an object to increase surface area contact and distribute</a:t>
            </a:r>
          </a:p>
          <a:p>
            <a:r>
              <a:rPr lang="en-US" sz="1200" b="0" i="0" u="none" strike="noStrike" kern="1200" baseline="0" dirty="0">
                <a:solidFill>
                  <a:schemeClr val="tx1"/>
                </a:solidFill>
                <a:latin typeface="+mn-lt"/>
                <a:ea typeface="+mn-ea"/>
                <a:cs typeface="+mn-cs"/>
              </a:rPr>
              <a:t>forces. The boa-type actuator we developed for field testing can</a:t>
            </a:r>
          </a:p>
          <a:p>
            <a:r>
              <a:rPr lang="en-US" sz="1200" b="0" i="0" u="none" strike="noStrike" kern="1200" baseline="0" dirty="0">
                <a:solidFill>
                  <a:schemeClr val="tx1"/>
                </a:solidFill>
                <a:latin typeface="+mn-lt"/>
                <a:ea typeface="+mn-ea"/>
                <a:cs typeface="+mn-cs"/>
              </a:rPr>
              <a:t>wrap around objects as small as 12mm in diameter.</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 Bellow</a:t>
            </a:r>
          </a:p>
          <a:p>
            <a:r>
              <a:rPr lang="en-US" sz="1200" b="0" i="0" u="none" strike="noStrike" kern="1200" baseline="0" dirty="0">
                <a:solidFill>
                  <a:schemeClr val="tx1"/>
                </a:solidFill>
                <a:latin typeface="+mn-lt"/>
                <a:ea typeface="+mn-ea"/>
                <a:cs typeface="+mn-cs"/>
              </a:rPr>
              <a:t>Bellows-type soft actuators are a common architecture that</a:t>
            </a:r>
          </a:p>
          <a:p>
            <a:r>
              <a:rPr lang="en-US" sz="1200" b="0" i="0" u="none" strike="noStrike" kern="1200" baseline="0" dirty="0">
                <a:solidFill>
                  <a:schemeClr val="tx1"/>
                </a:solidFill>
                <a:latin typeface="+mn-lt"/>
                <a:ea typeface="+mn-ea"/>
                <a:cs typeface="+mn-cs"/>
              </a:rPr>
              <a:t>creates asymmetric motion by unfolding the excess material</a:t>
            </a:r>
          </a:p>
          <a:p>
            <a:r>
              <a:rPr lang="en-US" sz="1200" b="0" i="0" u="none" strike="noStrike" kern="1200" baseline="0" dirty="0">
                <a:solidFill>
                  <a:schemeClr val="tx1"/>
                </a:solidFill>
                <a:latin typeface="+mn-lt"/>
                <a:ea typeface="+mn-ea"/>
                <a:cs typeface="+mn-cs"/>
              </a:rPr>
              <a:t>in the bellows. Compared to fiber-reinforced actuators in</a:t>
            </a:r>
          </a:p>
          <a:p>
            <a:r>
              <a:rPr lang="en-US" sz="1200" b="0" i="0" u="none" strike="noStrike" kern="1200" baseline="0" dirty="0">
                <a:solidFill>
                  <a:schemeClr val="tx1"/>
                </a:solidFill>
                <a:latin typeface="+mn-lt"/>
                <a:ea typeface="+mn-ea"/>
                <a:cs typeface="+mn-cs"/>
              </a:rPr>
              <a:t>which the elastomer material must strain to create motion,</a:t>
            </a:r>
          </a:p>
          <a:p>
            <a:r>
              <a:rPr lang="en-US" sz="1200" b="0" i="0" u="none" strike="noStrike" kern="1200" baseline="0" dirty="0">
                <a:solidFill>
                  <a:schemeClr val="tx1"/>
                </a:solidFill>
                <a:latin typeface="+mn-lt"/>
                <a:ea typeface="+mn-ea"/>
                <a:cs typeface="+mn-cs"/>
              </a:rPr>
              <a:t>this unfolding approach places less strain on the material,</a:t>
            </a:r>
          </a:p>
          <a:p>
            <a:r>
              <a:rPr lang="en-US" sz="1200" b="0" i="0" u="none" strike="noStrike" kern="1200" baseline="0" dirty="0">
                <a:solidFill>
                  <a:schemeClr val="tx1"/>
                </a:solidFill>
                <a:latin typeface="+mn-lt"/>
                <a:ea typeface="+mn-ea"/>
                <a:cs typeface="+mn-cs"/>
              </a:rPr>
              <a:t>which can increase the longevity of the actuator and lead to</a:t>
            </a:r>
          </a:p>
          <a:p>
            <a:r>
              <a:rPr lang="en-US" sz="1200" b="0" i="0" u="none" strike="noStrike" kern="1200" baseline="0" dirty="0">
                <a:solidFill>
                  <a:schemeClr val="tx1"/>
                </a:solidFill>
                <a:latin typeface="+mn-lt"/>
                <a:ea typeface="+mn-ea"/>
                <a:cs typeface="+mn-cs"/>
              </a:rPr>
              <a:t>lower operating pressures. Bellows-type actuators also have</a:t>
            </a:r>
          </a:p>
          <a:p>
            <a:r>
              <a:rPr lang="en-US" sz="1200" b="0" i="0" u="none" strike="noStrike" kern="1200" baseline="0" dirty="0">
                <a:solidFill>
                  <a:schemeClr val="tx1"/>
                </a:solidFill>
                <a:latin typeface="+mn-lt"/>
                <a:ea typeface="+mn-ea"/>
                <a:cs typeface="+mn-cs"/>
              </a:rPr>
              <a:t>the advantage that certain geometries can support bidirectional</a:t>
            </a:r>
          </a:p>
          <a:p>
            <a:r>
              <a:rPr lang="en-US" sz="1200" b="0" i="0" u="none" strike="noStrike" kern="1200" baseline="0" dirty="0">
                <a:solidFill>
                  <a:schemeClr val="tx1"/>
                </a:solidFill>
                <a:latin typeface="+mn-lt"/>
                <a:ea typeface="+mn-ea"/>
                <a:cs typeface="+mn-cs"/>
              </a:rPr>
              <a:t>bending by alternating pressurized fluid and vacuum</a:t>
            </a:r>
          </a:p>
          <a:p>
            <a:r>
              <a:rPr lang="en-US" sz="1200" b="0" i="0" u="none" strike="noStrike" kern="1200" baseline="0" dirty="0">
                <a:solidFill>
                  <a:schemeClr val="tx1"/>
                </a:solidFill>
                <a:latin typeface="+mn-lt"/>
                <a:ea typeface="+mn-ea"/>
                <a:cs typeface="+mn-cs"/>
              </a:rPr>
              <a:t>(Fig. 8). Furthermore, fiber reinforcements can be incorporated</a:t>
            </a:r>
          </a:p>
          <a:p>
            <a:r>
              <a:rPr lang="en-US" sz="1200" b="0" i="0" u="none" strike="noStrike" kern="1200" baseline="0" dirty="0">
                <a:solidFill>
                  <a:schemeClr val="tx1"/>
                </a:solidFill>
                <a:latin typeface="+mn-lt"/>
                <a:ea typeface="+mn-ea"/>
                <a:cs typeface="+mn-cs"/>
              </a:rPr>
              <a:t>into bellows-type actuators to increase the actuator’s</a:t>
            </a:r>
          </a:p>
          <a:p>
            <a:r>
              <a:rPr lang="en-US" sz="1200" b="0" i="0" u="none" strike="noStrike" kern="1200" baseline="0" dirty="0">
                <a:solidFill>
                  <a:schemeClr val="tx1"/>
                </a:solidFill>
                <a:latin typeface="+mn-lt"/>
                <a:ea typeface="+mn-ea"/>
                <a:cs typeface="+mn-cs"/>
              </a:rPr>
              <a:t>operating pressure and output force, and to reduce its radius</a:t>
            </a:r>
          </a:p>
          <a:p>
            <a:r>
              <a:rPr lang="en-US" sz="1200" b="0" i="0" u="none" strike="noStrike" kern="1200" baseline="0" dirty="0">
                <a:solidFill>
                  <a:schemeClr val="tx1"/>
                </a:solidFill>
                <a:latin typeface="+mn-lt"/>
                <a:ea typeface="+mn-ea"/>
                <a:cs typeface="+mn-cs"/>
              </a:rPr>
              <a:t>of curvature when actuated.</a:t>
            </a:r>
            <a:endParaRPr lang="en-US" dirty="0"/>
          </a:p>
        </p:txBody>
      </p:sp>
    </p:spTree>
    <p:extLst>
      <p:ext uri="{BB962C8B-B14F-4D97-AF65-F5344CB8AC3E}">
        <p14:creationId xmlns:p14="http://schemas.microsoft.com/office/powerpoint/2010/main" val="3407797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In a small pilot study, we brought the Deep Reef ROV and</a:t>
            </a:r>
          </a:p>
          <a:p>
            <a:r>
              <a:rPr lang="en-US" sz="1200" b="0" i="0" u="none" strike="noStrike" kern="1200" baseline="0" dirty="0">
                <a:solidFill>
                  <a:schemeClr val="tx1"/>
                </a:solidFill>
                <a:latin typeface="+mn-lt"/>
                <a:ea typeface="+mn-ea"/>
                <a:cs typeface="+mn-cs"/>
              </a:rPr>
              <a:t>soft robotic grippers to the Gulf of </a:t>
            </a:r>
            <a:r>
              <a:rPr lang="en-US" sz="1200" b="0" i="0" u="none" strike="noStrike" kern="1200" baseline="0" dirty="0" err="1">
                <a:solidFill>
                  <a:schemeClr val="tx1"/>
                </a:solidFill>
                <a:latin typeface="+mn-lt"/>
                <a:ea typeface="+mn-ea"/>
                <a:cs typeface="+mn-cs"/>
              </a:rPr>
              <a:t>Eilat</a:t>
            </a:r>
            <a:r>
              <a:rPr lang="en-US" sz="1200" b="0" i="0" u="none" strike="noStrike" kern="1200" baseline="0" dirty="0">
                <a:solidFill>
                  <a:schemeClr val="tx1"/>
                </a:solidFill>
                <a:latin typeface="+mn-lt"/>
                <a:ea typeface="+mn-ea"/>
                <a:cs typeface="+mn-cs"/>
              </a:rPr>
              <a:t> in the northern Red</a:t>
            </a:r>
          </a:p>
          <a:p>
            <a:r>
              <a:rPr lang="en-US" sz="1200" b="0" i="0" u="none" strike="noStrike" kern="1200" baseline="0" dirty="0">
                <a:solidFill>
                  <a:schemeClr val="tx1"/>
                </a:solidFill>
                <a:latin typeface="+mn-lt"/>
                <a:ea typeface="+mn-ea"/>
                <a:cs typeface="+mn-cs"/>
              </a:rPr>
              <a:t>Sea. To our knowledge, these field trials were the first to</a:t>
            </a:r>
          </a:p>
          <a:p>
            <a:r>
              <a:rPr lang="en-US" sz="1200" b="0" i="0" u="none" strike="noStrike" kern="1200" baseline="0" dirty="0">
                <a:solidFill>
                  <a:schemeClr val="tx1"/>
                </a:solidFill>
                <a:latin typeface="+mn-lt"/>
                <a:ea typeface="+mn-ea"/>
                <a:cs typeface="+mn-cs"/>
              </a:rPr>
              <a:t>demonstrate deep sea marine biology collection and manipulation</a:t>
            </a:r>
          </a:p>
          <a:p>
            <a:r>
              <a:rPr lang="en-US" sz="1200" b="0" i="0" u="none" strike="noStrike" kern="1200" baseline="0" dirty="0">
                <a:solidFill>
                  <a:schemeClr val="tx1"/>
                </a:solidFill>
                <a:latin typeface="+mn-lt"/>
                <a:ea typeface="+mn-ea"/>
                <a:cs typeface="+mn-cs"/>
              </a:rPr>
              <a:t>with soft robotic grippers. Figure 16 presents the two</a:t>
            </a:r>
          </a:p>
          <a:p>
            <a:r>
              <a:rPr lang="en-US" sz="1200" b="0" i="0" u="none" strike="noStrike" kern="1200" baseline="0" dirty="0">
                <a:solidFill>
                  <a:schemeClr val="tx1"/>
                </a:solidFill>
                <a:latin typeface="+mn-lt"/>
                <a:ea typeface="+mn-ea"/>
                <a:cs typeface="+mn-cs"/>
              </a:rPr>
              <a:t>gripper configurations that were evaluated: one with two</a:t>
            </a:r>
          </a:p>
          <a:p>
            <a:r>
              <a:rPr lang="en-US" sz="1200" b="0" i="0" u="none" strike="noStrike" kern="1200" baseline="0" dirty="0">
                <a:solidFill>
                  <a:schemeClr val="tx1"/>
                </a:solidFill>
                <a:latin typeface="+mn-lt"/>
                <a:ea typeface="+mn-ea"/>
                <a:cs typeface="+mn-cs"/>
              </a:rPr>
              <a:t>opposing pairs of bellows-type actuators (Fig. 16A) and the</a:t>
            </a:r>
          </a:p>
          <a:p>
            <a:r>
              <a:rPr lang="en-US" sz="1200" b="0" i="0" u="none" strike="noStrike" kern="1200" baseline="0" dirty="0">
                <a:solidFill>
                  <a:schemeClr val="tx1"/>
                </a:solidFill>
                <a:latin typeface="+mn-lt"/>
                <a:ea typeface="+mn-ea"/>
                <a:cs typeface="+mn-cs"/>
              </a:rPr>
              <a:t>other with a single boa-type actuator (Fig. 16B). Both gripper</a:t>
            </a:r>
          </a:p>
          <a:p>
            <a:r>
              <a:rPr lang="en-US" sz="1200" b="0" i="0" u="none" strike="noStrike" kern="1200" baseline="0" dirty="0">
                <a:solidFill>
                  <a:schemeClr val="tx1"/>
                </a:solidFill>
                <a:latin typeface="+mn-lt"/>
                <a:ea typeface="+mn-ea"/>
                <a:cs typeface="+mn-cs"/>
              </a:rPr>
              <a:t>configurations were operated from a single hydraulic source</a:t>
            </a:r>
          </a:p>
          <a:p>
            <a:r>
              <a:rPr lang="en-US" sz="1200" b="0" i="0" u="none" strike="noStrike" kern="1200" baseline="0" dirty="0">
                <a:solidFill>
                  <a:schemeClr val="tx1"/>
                </a:solidFill>
                <a:latin typeface="+mn-lt"/>
                <a:ea typeface="+mn-ea"/>
                <a:cs typeface="+mn-cs"/>
              </a:rPr>
              <a:t>and had memory foam lining on the actuators and the palm.</a:t>
            </a:r>
          </a:p>
          <a:p>
            <a:r>
              <a:rPr lang="en-US" sz="1200" b="0" i="0" u="none" strike="noStrike" kern="1200" baseline="0" dirty="0">
                <a:solidFill>
                  <a:schemeClr val="tx1"/>
                </a:solidFill>
                <a:latin typeface="+mn-lt"/>
                <a:ea typeface="+mn-ea"/>
                <a:cs typeface="+mn-cs"/>
              </a:rPr>
              <a:t>Using the bellows-type gripper we retrieved a red soft coral</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Dendronephthya</a:t>
            </a:r>
            <a:r>
              <a:rPr lang="en-US" sz="1200" b="0" i="0" u="none" strike="noStrike" kern="1200" baseline="0" dirty="0">
                <a:solidFill>
                  <a:schemeClr val="tx1"/>
                </a:solidFill>
                <a:latin typeface="+mn-lt"/>
                <a:ea typeface="+mn-ea"/>
                <a:cs typeface="+mn-cs"/>
              </a:rPr>
              <a:t> sp.) after landing the ROV on the sea floor.</a:t>
            </a:r>
          </a:p>
          <a:p>
            <a:r>
              <a:rPr lang="en-US" sz="1200" b="0" i="0" u="none" strike="noStrike" kern="1200" baseline="0" dirty="0">
                <a:solidFill>
                  <a:schemeClr val="tx1"/>
                </a:solidFill>
                <a:latin typeface="+mn-lt"/>
                <a:ea typeface="+mn-ea"/>
                <a:cs typeface="+mn-cs"/>
              </a:rPr>
              <a:t>The four bellows-type actuators gently closed around the</a:t>
            </a:r>
          </a:p>
          <a:p>
            <a:r>
              <a:rPr lang="en-US" sz="1200" b="0" i="0" u="none" strike="noStrike" kern="1200" baseline="0" dirty="0">
                <a:solidFill>
                  <a:schemeClr val="tx1"/>
                </a:solidFill>
                <a:latin typeface="+mn-lt"/>
                <a:ea typeface="+mn-ea"/>
                <a:cs typeface="+mn-cs"/>
              </a:rPr>
              <a:t>specimen without damaging any of the branches. The </a:t>
            </a:r>
            <a:r>
              <a:rPr lang="en-US" sz="1200" b="0" i="0" u="none" strike="noStrike" kern="1200" baseline="0" dirty="0" err="1">
                <a:solidFill>
                  <a:schemeClr val="tx1"/>
                </a:solidFill>
                <a:latin typeface="+mn-lt"/>
                <a:ea typeface="+mn-ea"/>
                <a:cs typeface="+mn-cs"/>
              </a:rPr>
              <a:t>boatype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gripper proved very effective at wrapping around long</a:t>
            </a:r>
          </a:p>
          <a:p>
            <a:r>
              <a:rPr lang="en-US" sz="1200" b="0" i="0" u="none" strike="noStrike" kern="1200" baseline="0" dirty="0">
                <a:solidFill>
                  <a:schemeClr val="tx1"/>
                </a:solidFill>
                <a:latin typeface="+mn-lt"/>
                <a:ea typeface="+mn-ea"/>
                <a:cs typeface="+mn-cs"/>
              </a:rPr>
              <a:t>and narrow (&lt;12mm diameter) coral whips that extended</a:t>
            </a:r>
          </a:p>
          <a:p>
            <a:r>
              <a:rPr lang="en-US" sz="1200" b="0" i="0" u="none" strike="noStrike" kern="1200" baseline="0" dirty="0">
                <a:solidFill>
                  <a:schemeClr val="tx1"/>
                </a:solidFill>
                <a:latin typeface="+mn-lt"/>
                <a:ea typeface="+mn-ea"/>
                <a:cs typeface="+mn-cs"/>
              </a:rPr>
              <a:t>vertically from the sea floor. The large effective range of</a:t>
            </a:r>
          </a:p>
          <a:p>
            <a:r>
              <a:rPr lang="en-US" sz="1200" b="0" i="0" u="none" strike="noStrike" kern="1200" baseline="0" dirty="0">
                <a:solidFill>
                  <a:schemeClr val="tx1"/>
                </a:solidFill>
                <a:latin typeface="+mn-lt"/>
                <a:ea typeface="+mn-ea"/>
                <a:cs typeface="+mn-cs"/>
              </a:rPr>
              <a:t>motion of the boa-type actuator combined with the coiling</a:t>
            </a:r>
          </a:p>
          <a:p>
            <a:r>
              <a:rPr lang="en-US" sz="1200" b="0" i="0" u="none" strike="noStrike" kern="1200" baseline="0" dirty="0">
                <a:solidFill>
                  <a:schemeClr val="tx1"/>
                </a:solidFill>
                <a:latin typeface="+mn-lt"/>
                <a:ea typeface="+mn-ea"/>
                <a:cs typeface="+mn-cs"/>
              </a:rPr>
              <a:t>effect reduced the burden on the operator to position the ROV</a:t>
            </a:r>
          </a:p>
          <a:p>
            <a:r>
              <a:rPr lang="en-US" sz="1200" b="0" i="0" u="none" strike="noStrike" kern="1200" baseline="0" dirty="0">
                <a:solidFill>
                  <a:schemeClr val="tx1"/>
                </a:solidFill>
                <a:latin typeface="+mn-lt"/>
                <a:ea typeface="+mn-ea"/>
                <a:cs typeface="+mn-cs"/>
              </a:rPr>
              <a:t>and gripper in the optimal position. We repeatedly demonstrated</a:t>
            </a:r>
          </a:p>
          <a:p>
            <a:r>
              <a:rPr lang="en-US" sz="1200" b="0" i="0" u="none" strike="noStrike" kern="1200" baseline="0" dirty="0">
                <a:solidFill>
                  <a:schemeClr val="tx1"/>
                </a:solidFill>
                <a:latin typeface="+mn-lt"/>
                <a:ea typeface="+mn-ea"/>
                <a:cs typeface="+mn-cs"/>
              </a:rPr>
              <a:t>that once a specimen was in reach, the boa-type actuator</a:t>
            </a:r>
          </a:p>
          <a:p>
            <a:r>
              <a:rPr lang="en-US" sz="1200" b="0" i="0" u="none" strike="noStrike" kern="1200" baseline="0" dirty="0">
                <a:solidFill>
                  <a:schemeClr val="tx1"/>
                </a:solidFill>
                <a:latin typeface="+mn-lt"/>
                <a:ea typeface="+mn-ea"/>
                <a:cs typeface="+mn-cs"/>
              </a:rPr>
              <a:t>could draw it in and close around it. This is an</a:t>
            </a:r>
          </a:p>
          <a:p>
            <a:r>
              <a:rPr lang="en-US" sz="1200" b="0" i="0" u="none" strike="noStrike" kern="1200" baseline="0" dirty="0">
                <a:solidFill>
                  <a:schemeClr val="tx1"/>
                </a:solidFill>
                <a:latin typeface="+mn-lt"/>
                <a:ea typeface="+mn-ea"/>
                <a:cs typeface="+mn-cs"/>
              </a:rPr>
              <a:t>important capability because the seafloor is not always suitable</a:t>
            </a:r>
          </a:p>
          <a:p>
            <a:r>
              <a:rPr lang="en-US" sz="1200" b="0" i="0" u="none" strike="noStrike" kern="1200" baseline="0" dirty="0">
                <a:solidFill>
                  <a:schemeClr val="tx1"/>
                </a:solidFill>
                <a:latin typeface="+mn-lt"/>
                <a:ea typeface="+mn-ea"/>
                <a:cs typeface="+mn-cs"/>
              </a:rPr>
              <a:t>for landing the ROV (e.g., rough terrain, risk of stirring</a:t>
            </a:r>
          </a:p>
          <a:p>
            <a:r>
              <a:rPr lang="en-US" sz="1200" b="0" i="0" u="none" strike="noStrike" kern="1200" baseline="0" dirty="0">
                <a:solidFill>
                  <a:schemeClr val="tx1"/>
                </a:solidFill>
                <a:latin typeface="+mn-lt"/>
                <a:ea typeface="+mn-ea"/>
                <a:cs typeface="+mn-cs"/>
              </a:rPr>
              <a:t>up sediment, or tangle hazards such as fishnets may be</a:t>
            </a:r>
          </a:p>
          <a:p>
            <a:r>
              <a:rPr lang="en-US" sz="1200" b="0" i="0" u="none" strike="noStrike" kern="1200" baseline="0" dirty="0">
                <a:solidFill>
                  <a:schemeClr val="tx1"/>
                </a:solidFill>
                <a:latin typeface="+mn-lt"/>
                <a:ea typeface="+mn-ea"/>
                <a:cs typeface="+mn-cs"/>
              </a:rPr>
              <a:t>nearby). Consequently, the operator must try to maintain a</a:t>
            </a:r>
          </a:p>
          <a:p>
            <a:r>
              <a:rPr lang="en-US" sz="1200" b="0" i="0" u="none" strike="noStrike" kern="1200" baseline="0" dirty="0">
                <a:solidFill>
                  <a:schemeClr val="tx1"/>
                </a:solidFill>
                <a:latin typeface="+mn-lt"/>
                <a:ea typeface="+mn-ea"/>
                <a:cs typeface="+mn-cs"/>
              </a:rPr>
              <a:t>stable hover under external influences (i.e., currents and</a:t>
            </a:r>
          </a:p>
          <a:p>
            <a:r>
              <a:rPr lang="en-US" sz="1200" b="0" i="0" u="none" strike="noStrike" kern="1200" baseline="0" dirty="0">
                <a:solidFill>
                  <a:schemeClr val="tx1"/>
                </a:solidFill>
                <a:latin typeface="+mn-lt"/>
                <a:ea typeface="+mn-ea"/>
                <a:cs typeface="+mn-cs"/>
              </a:rPr>
              <a:t>tether tensioning) and slowly approach the target. Therefore,</a:t>
            </a:r>
          </a:p>
          <a:p>
            <a:r>
              <a:rPr lang="en-US" sz="1200" b="0" i="0" u="none" strike="noStrike" kern="1200" baseline="0" dirty="0">
                <a:solidFill>
                  <a:schemeClr val="tx1"/>
                </a:solidFill>
                <a:latin typeface="+mn-lt"/>
                <a:ea typeface="+mn-ea"/>
                <a:cs typeface="+mn-cs"/>
              </a:rPr>
              <a:t>arm and gripper designs that extend reach and quickly grasp</a:t>
            </a:r>
          </a:p>
          <a:p>
            <a:r>
              <a:rPr lang="en-US" sz="1200" b="0" i="0" u="none" strike="noStrike" kern="1200" baseline="0" dirty="0">
                <a:solidFill>
                  <a:schemeClr val="tx1"/>
                </a:solidFill>
                <a:latin typeface="+mn-lt"/>
                <a:ea typeface="+mn-ea"/>
                <a:cs typeface="+mn-cs"/>
              </a:rPr>
              <a:t>can improve sample recovery success while minimizing</a:t>
            </a:r>
          </a:p>
          <a:p>
            <a:r>
              <a:rPr lang="en-US" sz="1200" b="0" i="0" u="none" strike="noStrike" kern="1200" baseline="0" dirty="0">
                <a:solidFill>
                  <a:schemeClr val="tx1"/>
                </a:solidFill>
                <a:latin typeface="+mn-lt"/>
                <a:ea typeface="+mn-ea"/>
                <a:cs typeface="+mn-cs"/>
              </a:rPr>
              <a:t>damage to the sample and its surroundings.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pilot study, the soft </a:t>
            </a:r>
            <a:r>
              <a:rPr lang="en-US" sz="1200" b="0" i="0" u="none" strike="noStrike" kern="1200" baseline="0" dirty="0" err="1">
                <a:solidFill>
                  <a:schemeClr val="tx1"/>
                </a:solidFill>
                <a:latin typeface="+mn-lt"/>
                <a:ea typeface="+mn-ea"/>
                <a:cs typeface="+mn-cs"/>
              </a:rPr>
              <a:t>gripperwas</a:t>
            </a:r>
            <a:r>
              <a:rPr lang="en-US" sz="1200" b="0" i="0" u="none" strike="noStrike" kern="1200" baseline="0" dirty="0">
                <a:solidFill>
                  <a:schemeClr val="tx1"/>
                </a:solidFill>
                <a:latin typeface="+mn-lt"/>
                <a:ea typeface="+mn-ea"/>
                <a:cs typeface="+mn-cs"/>
              </a:rPr>
              <a:t> deployed in more than</a:t>
            </a:r>
          </a:p>
          <a:p>
            <a:r>
              <a:rPr lang="en-US" sz="1200" b="0" i="0" u="none" strike="noStrike" kern="1200" baseline="0" dirty="0">
                <a:solidFill>
                  <a:schemeClr val="tx1"/>
                </a:solidFill>
                <a:latin typeface="+mn-lt"/>
                <a:ea typeface="+mn-ea"/>
                <a:cs typeface="+mn-cs"/>
              </a:rPr>
              <a:t>a dozen dives at depths ranging from 100 to 170 m. On most</a:t>
            </a:r>
          </a:p>
          <a:p>
            <a:r>
              <a:rPr lang="en-US" sz="1200" b="0" i="0" u="none" strike="noStrike" kern="1200" baseline="0" dirty="0">
                <a:solidFill>
                  <a:schemeClr val="tx1"/>
                </a:solidFill>
                <a:latin typeface="+mn-lt"/>
                <a:ea typeface="+mn-ea"/>
                <a:cs typeface="+mn-cs"/>
              </a:rPr>
              <a:t>dives, the goal was to demonstrate that the gripper could safely</a:t>
            </a:r>
          </a:p>
          <a:p>
            <a:r>
              <a:rPr lang="en-US" sz="1200" b="0" i="0" u="none" strike="noStrike" kern="1200" baseline="0" dirty="0">
                <a:solidFill>
                  <a:schemeClr val="tx1"/>
                </a:solidFill>
                <a:latin typeface="+mn-lt"/>
                <a:ea typeface="+mn-ea"/>
                <a:cs typeface="+mn-cs"/>
              </a:rPr>
              <a:t>grab a specimen without removal. However, to evaluate the</a:t>
            </a:r>
          </a:p>
          <a:p>
            <a:r>
              <a:rPr lang="en-US" sz="1200" b="0" i="0" u="none" strike="noStrike" kern="1200" baseline="0" dirty="0">
                <a:solidFill>
                  <a:schemeClr val="tx1"/>
                </a:solidFill>
                <a:latin typeface="+mn-lt"/>
                <a:ea typeface="+mn-ea"/>
                <a:cs typeface="+mn-cs"/>
              </a:rPr>
              <a:t>sample recovery process </a:t>
            </a:r>
            <a:r>
              <a:rPr lang="en-US" sz="1200" b="0" i="0" u="none" strike="noStrike" kern="1200" baseline="0" dirty="0" err="1">
                <a:solidFill>
                  <a:schemeClr val="tx1"/>
                </a:solidFill>
                <a:latin typeface="+mn-lt"/>
                <a:ea typeface="+mn-ea"/>
                <a:cs typeface="+mn-cs"/>
              </a:rPr>
              <a:t>fromstart</a:t>
            </a:r>
            <a:r>
              <a:rPr lang="en-US" sz="1200" b="0" i="0" u="none" strike="noStrike" kern="1200" baseline="0" dirty="0">
                <a:solidFill>
                  <a:schemeClr val="tx1"/>
                </a:solidFill>
                <a:latin typeface="+mn-lt"/>
                <a:ea typeface="+mn-ea"/>
                <a:cs typeface="+mn-cs"/>
              </a:rPr>
              <a:t> to finish, two </a:t>
            </a:r>
            <a:r>
              <a:rPr lang="en-US" sz="1200" b="0" i="0" u="none" strike="noStrike" kern="1200" baseline="0" dirty="0" err="1">
                <a:solidFill>
                  <a:schemeClr val="tx1"/>
                </a:solidFill>
                <a:latin typeface="+mn-lt"/>
                <a:ea typeface="+mn-ea"/>
                <a:cs typeface="+mn-cs"/>
              </a:rPr>
              <a:t>species,which</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are abundant in the Red Sea, were recovered (see the inset</a:t>
            </a:r>
          </a:p>
          <a:p>
            <a:r>
              <a:rPr lang="en-US" sz="1200" b="0" i="0" u="none" strike="noStrike" kern="1200" baseline="0" dirty="0">
                <a:solidFill>
                  <a:schemeClr val="tx1"/>
                </a:solidFill>
                <a:latin typeface="+mn-lt"/>
                <a:ea typeface="+mn-ea"/>
                <a:cs typeface="+mn-cs"/>
              </a:rPr>
              <a:t>image of the recovered red soft coral in Fig. 16A). Between</a:t>
            </a:r>
          </a:p>
          <a:p>
            <a:r>
              <a:rPr lang="en-US" sz="1200" b="0" i="0" u="none" strike="noStrike" kern="1200" baseline="0" dirty="0">
                <a:solidFill>
                  <a:schemeClr val="tx1"/>
                </a:solidFill>
                <a:latin typeface="+mn-lt"/>
                <a:ea typeface="+mn-ea"/>
                <a:cs typeface="+mn-cs"/>
              </a:rPr>
              <a:t>dives we were able to verify the versatility of the gripper design;</a:t>
            </a:r>
          </a:p>
          <a:p>
            <a:r>
              <a:rPr lang="en-US" sz="1200" b="0" i="0" u="none" strike="noStrike" kern="1200" baseline="0" dirty="0">
                <a:solidFill>
                  <a:schemeClr val="tx1"/>
                </a:solidFill>
                <a:latin typeface="+mn-lt"/>
                <a:ea typeface="+mn-ea"/>
                <a:cs typeface="+mn-cs"/>
              </a:rPr>
              <a:t>the change from one gripper configuration to another</a:t>
            </a:r>
          </a:p>
          <a:p>
            <a:r>
              <a:rPr lang="en-US" sz="1200" b="0" i="0" u="none" strike="noStrike" kern="1200" baseline="0" dirty="0">
                <a:solidFill>
                  <a:schemeClr val="tx1"/>
                </a:solidFill>
                <a:latin typeface="+mn-lt"/>
                <a:ea typeface="+mn-ea"/>
                <a:cs typeface="+mn-cs"/>
              </a:rPr>
              <a:t>(including purging the hydraulic lines of air bubbles) could be</a:t>
            </a:r>
          </a:p>
          <a:p>
            <a:r>
              <a:rPr lang="en-US" sz="1200" b="0" i="0" u="none" strike="noStrike" kern="1200" baseline="0" dirty="0">
                <a:solidFill>
                  <a:schemeClr val="tx1"/>
                </a:solidFill>
                <a:latin typeface="+mn-lt"/>
                <a:ea typeface="+mn-ea"/>
                <a:cs typeface="+mn-cs"/>
              </a:rPr>
              <a:t>completed in &lt;5min</a:t>
            </a:r>
            <a:endParaRPr lang="en-US" dirty="0"/>
          </a:p>
        </p:txBody>
      </p:sp>
    </p:spTree>
    <p:extLst>
      <p:ext uri="{BB962C8B-B14F-4D97-AF65-F5344CB8AC3E}">
        <p14:creationId xmlns:p14="http://schemas.microsoft.com/office/powerpoint/2010/main" val="3702487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octopus</a:t>
            </a:r>
            <a:r>
              <a:rPr lang="en-US" sz="1200" b="0" i="0" u="none" strike="noStrike" kern="1200" baseline="0" dirty="0">
                <a:solidFill>
                  <a:schemeClr val="tx1"/>
                </a:solidFill>
                <a:latin typeface="+mn-lt"/>
                <a:ea typeface="+mn-ea"/>
                <a:cs typeface="+mn-cs"/>
              </a:rPr>
              <a:t> could be a remarkable source of </a:t>
            </a:r>
            <a:r>
              <a:rPr lang="en-US" sz="1200" b="1" i="0" u="none" strike="noStrike" kern="1200" baseline="0" dirty="0">
                <a:solidFill>
                  <a:schemeClr val="tx1"/>
                </a:solidFill>
                <a:latin typeface="+mn-lt"/>
                <a:ea typeface="+mn-ea"/>
                <a:cs typeface="+mn-cs"/>
              </a:rPr>
              <a:t>inspiration</a:t>
            </a:r>
          </a:p>
          <a:p>
            <a:r>
              <a:rPr lang="en-US" sz="1200" b="0" i="0" u="none" strike="noStrike" kern="1200" baseline="0" dirty="0">
                <a:solidFill>
                  <a:schemeClr val="tx1"/>
                </a:solidFill>
                <a:latin typeface="+mn-lt"/>
                <a:ea typeface="+mn-ea"/>
                <a:cs typeface="+mn-cs"/>
              </a:rPr>
              <a:t>to create </a:t>
            </a:r>
            <a:r>
              <a:rPr lang="en-US" sz="1200" b="1" i="0" u="none" strike="noStrike" kern="1200" baseline="0" dirty="0">
                <a:solidFill>
                  <a:schemeClr val="tx1"/>
                </a:solidFill>
                <a:latin typeface="+mn-lt"/>
                <a:ea typeface="+mn-ea"/>
                <a:cs typeface="+mn-cs"/>
              </a:rPr>
              <a:t>soft robots </a:t>
            </a:r>
            <a:r>
              <a:rPr lang="en-US" sz="1200" b="0" i="0" u="none" strike="noStrike" kern="1200" baseline="0" dirty="0">
                <a:solidFill>
                  <a:schemeClr val="tx1"/>
                </a:solidFill>
                <a:latin typeface="+mn-lt"/>
                <a:ea typeface="+mn-ea"/>
                <a:cs typeface="+mn-cs"/>
              </a:rPr>
              <a:t>[16</a:t>
            </a:r>
            <a:r>
              <a:rPr lang="en-US" sz="1200" b="1" i="0" u="none" strike="noStrike" kern="1200" baseline="0" dirty="0">
                <a:solidFill>
                  <a:schemeClr val="tx1"/>
                </a:solidFill>
                <a:latin typeface="+mn-lt"/>
                <a:ea typeface="+mn-ea"/>
                <a:cs typeface="+mn-cs"/>
              </a:rPr>
              <a:t>]. Its manipulation capability, together</a:t>
            </a:r>
          </a:p>
          <a:p>
            <a:r>
              <a:rPr lang="en-US" sz="1200" b="1" i="0" u="none" strike="noStrike" kern="1200" baseline="0" dirty="0">
                <a:solidFill>
                  <a:schemeClr val="tx1"/>
                </a:solidFill>
                <a:latin typeface="+mn-lt"/>
                <a:ea typeface="+mn-ea"/>
                <a:cs typeface="+mn-cs"/>
              </a:rPr>
              <a:t>with its ability to move on almost every kind of surface, is</a:t>
            </a:r>
          </a:p>
          <a:p>
            <a:r>
              <a:rPr lang="en-US" sz="1200" b="1" i="0" u="none" strike="noStrike" kern="1200" baseline="0" dirty="0">
                <a:solidFill>
                  <a:schemeClr val="tx1"/>
                </a:solidFill>
                <a:latin typeface="+mn-lt"/>
                <a:ea typeface="+mn-ea"/>
                <a:cs typeface="+mn-cs"/>
              </a:rPr>
              <a:t>of great interest to robotics.</a:t>
            </a:r>
          </a:p>
          <a:p>
            <a:r>
              <a:rPr lang="en-US" sz="1200" b="0" i="0" u="none" strike="noStrike" kern="1200" baseline="0" dirty="0">
                <a:solidFill>
                  <a:schemeClr val="tx1"/>
                </a:solidFill>
                <a:latin typeface="+mn-lt"/>
                <a:ea typeface="+mn-ea"/>
                <a:cs typeface="+mn-cs"/>
              </a:rPr>
              <a:t> The body of the octopus has no</a:t>
            </a:r>
          </a:p>
          <a:p>
            <a:r>
              <a:rPr lang="en-US" sz="1200" b="0" i="0" u="none" strike="noStrike" kern="1200" baseline="0" dirty="0">
                <a:solidFill>
                  <a:schemeClr val="tx1"/>
                </a:solidFill>
                <a:latin typeface="+mn-lt"/>
                <a:ea typeface="+mn-ea"/>
                <a:cs typeface="+mn-cs"/>
              </a:rPr>
              <a:t>rigid structures and it can easily adapt to the environment. It</a:t>
            </a:r>
          </a:p>
          <a:p>
            <a:r>
              <a:rPr lang="en-US" sz="1200" b="0" i="0" u="none" strike="noStrike" kern="1200" baseline="0" dirty="0">
                <a:solidFill>
                  <a:schemeClr val="tx1"/>
                </a:solidFill>
                <a:latin typeface="+mn-lt"/>
                <a:ea typeface="+mn-ea"/>
                <a:cs typeface="+mn-cs"/>
              </a:rPr>
              <a:t>can squeeze into very small and narrow holes or it can splay</a:t>
            </a:r>
          </a:p>
          <a:p>
            <a:r>
              <a:rPr lang="en-US" sz="1200" b="0" i="0" u="none" strike="noStrike" kern="1200" baseline="0" dirty="0">
                <a:solidFill>
                  <a:schemeClr val="tx1"/>
                </a:solidFill>
                <a:latin typeface="+mn-lt"/>
                <a:ea typeface="+mn-ea"/>
                <a:cs typeface="+mn-cs"/>
              </a:rPr>
              <a:t>over prey. The octopus has eight arms which can twist, change</a:t>
            </a:r>
          </a:p>
          <a:p>
            <a:r>
              <a:rPr lang="en-US" sz="1200" b="0" i="0" u="none" strike="noStrike" kern="1200" baseline="0" dirty="0">
                <a:solidFill>
                  <a:schemeClr val="tx1"/>
                </a:solidFill>
                <a:latin typeface="+mn-lt"/>
                <a:ea typeface="+mn-ea"/>
                <a:cs typeface="+mn-cs"/>
              </a:rPr>
              <a:t>their length, bend at any point along the arm and, despite the</a:t>
            </a:r>
          </a:p>
          <a:p>
            <a:r>
              <a:rPr lang="en-US" sz="1200" b="0" i="0" u="none" strike="noStrike" kern="1200" baseline="0" dirty="0">
                <a:solidFill>
                  <a:schemeClr val="tx1"/>
                </a:solidFill>
                <a:latin typeface="+mn-lt"/>
                <a:ea typeface="+mn-ea"/>
                <a:cs typeface="+mn-cs"/>
              </a:rPr>
              <a:t>lack of rigid skeletal support, can vary their stiffness and apply</a:t>
            </a:r>
          </a:p>
          <a:p>
            <a:r>
              <a:rPr lang="en-US" sz="1200" b="0" i="0" u="none" strike="noStrike" kern="1200" baseline="0" dirty="0">
                <a:solidFill>
                  <a:schemeClr val="tx1"/>
                </a:solidFill>
                <a:latin typeface="+mn-lt"/>
                <a:ea typeface="+mn-ea"/>
                <a:cs typeface="+mn-cs"/>
              </a:rPr>
              <a:t>relatively high forces [17]. The control of such </a:t>
            </a:r>
            <a:r>
              <a:rPr lang="en-US" sz="1200" b="0" i="0" u="none" strike="noStrike" kern="1200" baseline="0" dirty="0" err="1">
                <a:solidFill>
                  <a:schemeClr val="tx1"/>
                </a:solidFill>
                <a:latin typeface="+mn-lt"/>
                <a:ea typeface="+mn-ea"/>
                <a:cs typeface="+mn-cs"/>
              </a:rPr>
              <a:t>awide</a:t>
            </a:r>
            <a:r>
              <a:rPr lang="en-US" sz="1200" b="0" i="0" u="none" strike="noStrike" kern="1200" baseline="0" dirty="0">
                <a:solidFill>
                  <a:schemeClr val="tx1"/>
                </a:solidFill>
                <a:latin typeface="+mn-lt"/>
                <a:ea typeface="+mn-ea"/>
                <a:cs typeface="+mn-cs"/>
              </a:rPr>
              <a:t> freedom</a:t>
            </a:r>
          </a:p>
          <a:p>
            <a:r>
              <a:rPr lang="en-US" sz="1200" b="0" i="0" u="none" strike="noStrike" kern="1200" baseline="0" dirty="0">
                <a:solidFill>
                  <a:schemeClr val="tx1"/>
                </a:solidFill>
                <a:latin typeface="+mn-lt"/>
                <a:ea typeface="+mn-ea"/>
                <a:cs typeface="+mn-cs"/>
              </a:rPr>
              <a:t>of movement is highly distributed and it is simplified by the</a:t>
            </a:r>
          </a:p>
          <a:p>
            <a:r>
              <a:rPr lang="en-US" sz="1200" b="0" i="0" u="none" strike="noStrike" kern="1200" baseline="0" dirty="0">
                <a:solidFill>
                  <a:schemeClr val="tx1"/>
                </a:solidFill>
                <a:latin typeface="+mn-lt"/>
                <a:ea typeface="+mn-ea"/>
                <a:cs typeface="+mn-cs"/>
              </a:rPr>
              <a:t>use of stereotyped movements [18], such as, for example, a</a:t>
            </a:r>
          </a:p>
          <a:p>
            <a:r>
              <a:rPr lang="en-US" sz="1200" b="0" i="0" u="none" strike="noStrike" kern="1200" baseline="0" dirty="0">
                <a:solidFill>
                  <a:schemeClr val="tx1"/>
                </a:solidFill>
                <a:latin typeface="+mn-lt"/>
                <a:ea typeface="+mn-ea"/>
                <a:cs typeface="+mn-cs"/>
              </a:rPr>
              <a:t>temporarily reconfiguration of the arm into a stiff, articulated,</a:t>
            </a:r>
          </a:p>
          <a:p>
            <a:r>
              <a:rPr lang="en-US" sz="1200" b="0" i="0" u="none" strike="noStrike" kern="1200" baseline="0" dirty="0">
                <a:solidFill>
                  <a:schemeClr val="tx1"/>
                </a:solidFill>
                <a:latin typeface="+mn-lt"/>
                <a:ea typeface="+mn-ea"/>
                <a:cs typeface="+mn-cs"/>
              </a:rPr>
              <a:t>quasi-jointed structure. The eight arms are effectively used</a:t>
            </a:r>
          </a:p>
          <a:p>
            <a:r>
              <a:rPr lang="en-US" sz="1200" b="0" i="0" u="none" strike="noStrike" kern="1200" baseline="0" dirty="0">
                <a:solidFill>
                  <a:schemeClr val="tx1"/>
                </a:solidFill>
                <a:latin typeface="+mn-lt"/>
                <a:ea typeface="+mn-ea"/>
                <a:cs typeface="+mn-cs"/>
              </a:rPr>
              <a:t>to locomote on the diverse substrates of the sea bottom and</a:t>
            </a:r>
          </a:p>
          <a:p>
            <a:r>
              <a:rPr lang="en-US" sz="1200" b="0" i="0" u="none" strike="noStrike" kern="1200" baseline="0" dirty="0">
                <a:solidFill>
                  <a:schemeClr val="tx1"/>
                </a:solidFill>
                <a:latin typeface="+mn-lt"/>
                <a:ea typeface="+mn-ea"/>
                <a:cs typeface="+mn-cs"/>
              </a:rPr>
              <a:t>to reach, grasp and even manipulate objects with unexpected</a:t>
            </a:r>
          </a:p>
          <a:p>
            <a:r>
              <a:rPr lang="en-US" sz="1200" b="0" i="0" u="none" strike="noStrike" kern="1200" baseline="0" dirty="0">
                <a:solidFill>
                  <a:schemeClr val="tx1"/>
                </a:solidFill>
                <a:latin typeface="+mn-lt"/>
                <a:ea typeface="+mn-ea"/>
                <a:cs typeface="+mn-cs"/>
              </a:rPr>
              <a:t>dexterity, as well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particular, in this paper we present a</a:t>
            </a:r>
          </a:p>
          <a:p>
            <a:r>
              <a:rPr lang="en-US" sz="1200" b="0" i="0" u="none" strike="noStrike" kern="1200" baseline="0" dirty="0">
                <a:solidFill>
                  <a:schemeClr val="tx1"/>
                </a:solidFill>
                <a:latin typeface="+mn-lt"/>
                <a:ea typeface="+mn-ea"/>
                <a:cs typeface="+mn-cs"/>
              </a:rPr>
              <a:t>soft arm, linked to a rigid base, which provides pushing-based</a:t>
            </a:r>
          </a:p>
          <a:p>
            <a:r>
              <a:rPr lang="en-US" sz="1200" b="0" i="0" u="none" strike="noStrike" kern="1200" baseline="0" dirty="0">
                <a:solidFill>
                  <a:schemeClr val="tx1"/>
                </a:solidFill>
                <a:latin typeface="+mn-lt"/>
                <a:ea typeface="+mn-ea"/>
                <a:cs typeface="+mn-cs"/>
              </a:rPr>
              <a:t>locomotion and object grasping.</a:t>
            </a:r>
            <a:endParaRPr lang="en-US" dirty="0"/>
          </a:p>
        </p:txBody>
      </p:sp>
    </p:spTree>
    <p:extLst>
      <p:ext uri="{BB962C8B-B14F-4D97-AF65-F5344CB8AC3E}">
        <p14:creationId xmlns:p14="http://schemas.microsoft.com/office/powerpoint/2010/main" val="1605426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Taking into account previous</a:t>
            </a:r>
          </a:p>
          <a:p>
            <a:r>
              <a:rPr lang="en-US" sz="1200" b="0" i="0" u="none" strike="noStrike" kern="1200" baseline="0" dirty="0">
                <a:solidFill>
                  <a:schemeClr val="tx1"/>
                </a:solidFill>
                <a:latin typeface="+mn-lt"/>
                <a:ea typeface="+mn-ea"/>
                <a:cs typeface="+mn-cs"/>
              </a:rPr>
              <a:t>work [15]we designed a soft conical arm (B, in figure 3), which</a:t>
            </a:r>
          </a:p>
          <a:p>
            <a:r>
              <a:rPr lang="en-US" sz="1200" b="0" i="0" u="none" strike="noStrike" kern="1200" baseline="0" dirty="0">
                <a:solidFill>
                  <a:schemeClr val="tx1"/>
                </a:solidFill>
                <a:latin typeface="+mn-lt"/>
                <a:ea typeface="+mn-ea"/>
                <a:cs typeface="+mn-cs"/>
              </a:rPr>
              <a:t>can adapt its shape around varying size and differently shaped</a:t>
            </a:r>
          </a:p>
          <a:p>
            <a:r>
              <a:rPr lang="en-US" sz="1200" b="0" i="0" u="none" strike="noStrike" kern="1200" baseline="0" dirty="0">
                <a:solidFill>
                  <a:schemeClr val="tx1"/>
                </a:solidFill>
                <a:latin typeface="+mn-lt"/>
                <a:ea typeface="+mn-ea"/>
                <a:cs typeface="+mn-cs"/>
              </a:rPr>
              <a:t>objects. It also allows shortening and elongating movements</a:t>
            </a:r>
          </a:p>
          <a:p>
            <a:r>
              <a:rPr lang="en-US" sz="1200" b="0" i="0" u="none" strike="noStrike" kern="1200" baseline="0" dirty="0">
                <a:solidFill>
                  <a:schemeClr val="tx1"/>
                </a:solidFill>
                <a:latin typeface="+mn-lt"/>
                <a:ea typeface="+mn-ea"/>
                <a:cs typeface="+mn-cs"/>
              </a:rPr>
              <a:t>for the proximal part, and bending movement to the whole</a:t>
            </a:r>
          </a:p>
          <a:p>
            <a:r>
              <a:rPr lang="en-US" sz="1200" b="0" i="0" u="none" strike="noStrike" kern="1200" baseline="0" dirty="0">
                <a:solidFill>
                  <a:schemeClr val="tx1"/>
                </a:solidFill>
                <a:latin typeface="+mn-lt"/>
                <a:ea typeface="+mn-ea"/>
                <a:cs typeface="+mn-cs"/>
              </a:rPr>
              <a:t>arm. In detail, the actuation system is made of a steel cable</a:t>
            </a:r>
          </a:p>
          <a:p>
            <a:r>
              <a:rPr lang="en-US" sz="1200" b="0" i="0" u="none" strike="noStrike" kern="1200" baseline="0" dirty="0">
                <a:solidFill>
                  <a:schemeClr val="tx1"/>
                </a:solidFill>
                <a:latin typeface="+mn-lt"/>
                <a:ea typeface="+mn-ea"/>
                <a:cs typeface="+mn-cs"/>
              </a:rPr>
              <a:t>(C) that elongates and shortens the arm and one </a:t>
            </a:r>
            <a:r>
              <a:rPr lang="en-US" sz="1200" b="0" i="0" u="none" strike="noStrike" kern="1200" baseline="0" dirty="0" err="1">
                <a:solidFill>
                  <a:schemeClr val="tx1"/>
                </a:solidFill>
                <a:latin typeface="+mn-lt"/>
                <a:ea typeface="+mn-ea"/>
                <a:cs typeface="+mn-cs"/>
              </a:rPr>
              <a:t>Dyneema</a:t>
            </a:r>
            <a:r>
              <a:rPr lang="en-US" sz="1200" b="0" i="0" u="none" strike="noStrike" kern="1200" baseline="0" dirty="0">
                <a:solidFill>
                  <a:schemeClr val="tx1"/>
                </a:solidFill>
                <a:latin typeface="+mn-lt"/>
                <a:ea typeface="+mn-ea"/>
                <a:cs typeface="+mn-cs"/>
              </a:rPr>
              <a:t> R </a:t>
            </a:r>
            <a:endParaRPr lang="en-US" sz="1200" b="0" i="1"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fibre</a:t>
            </a:r>
            <a:r>
              <a:rPr lang="en-US" sz="1200" b="0" i="0" u="none" strike="noStrike" kern="1200" baseline="0" dirty="0">
                <a:solidFill>
                  <a:schemeClr val="tx1"/>
                </a:solidFill>
                <a:latin typeface="+mn-lt"/>
                <a:ea typeface="+mn-ea"/>
                <a:cs typeface="+mn-cs"/>
              </a:rPr>
              <a:t> cable (D) that bends the arm. The latter mimics the</a:t>
            </a:r>
          </a:p>
          <a:p>
            <a:r>
              <a:rPr lang="en-US" sz="1200" b="0" i="0" u="none" strike="noStrike" kern="1200" baseline="0" dirty="0">
                <a:solidFill>
                  <a:schemeClr val="tx1"/>
                </a:solidFill>
                <a:latin typeface="+mn-lt"/>
                <a:ea typeface="+mn-ea"/>
                <a:cs typeface="+mn-cs"/>
              </a:rPr>
              <a:t>function of the longitudinal muscles of </a:t>
            </a:r>
            <a:r>
              <a:rPr lang="en-US" sz="1200" b="0" i="1" u="none" strike="noStrike" kern="1200" baseline="0" dirty="0">
                <a:solidFill>
                  <a:schemeClr val="tx1"/>
                </a:solidFill>
                <a:latin typeface="+mn-lt"/>
                <a:ea typeface="+mn-ea"/>
                <a:cs typeface="+mn-cs"/>
              </a:rPr>
              <a:t>Octopus vulgaris </a:t>
            </a:r>
            <a:r>
              <a:rPr lang="en-US" sz="1200" b="0" i="0" u="none" strike="noStrike" kern="1200" baseline="0" dirty="0">
                <a:solidFill>
                  <a:schemeClr val="tx1"/>
                </a:solidFill>
                <a:latin typeface="+mn-lt"/>
                <a:ea typeface="+mn-ea"/>
                <a:cs typeface="+mn-cs"/>
              </a:rPr>
              <a:t>[25],</a:t>
            </a:r>
          </a:p>
          <a:p>
            <a:r>
              <a:rPr lang="en-US" sz="1200" b="0" i="0" u="none" strike="noStrike" kern="1200" baseline="0" dirty="0">
                <a:solidFill>
                  <a:schemeClr val="tx1"/>
                </a:solidFill>
                <a:latin typeface="+mn-lt"/>
                <a:ea typeface="+mn-ea"/>
                <a:cs typeface="+mn-cs"/>
              </a:rPr>
              <a:t>and we anticipate now that only one cable, attached on the</a:t>
            </a:r>
          </a:p>
          <a:p>
            <a:r>
              <a:rPr lang="en-US" sz="1200" b="0" i="0" u="none" strike="noStrike" kern="1200" baseline="0" dirty="0">
                <a:solidFill>
                  <a:schemeClr val="tx1"/>
                </a:solidFill>
                <a:latin typeface="+mn-lt"/>
                <a:ea typeface="+mn-ea"/>
                <a:cs typeface="+mn-cs"/>
              </a:rPr>
              <a:t>tip, can bend the arm to grasp an object. We did not build</a:t>
            </a:r>
          </a:p>
          <a:p>
            <a:r>
              <a:rPr lang="en-US" sz="1200" b="0" i="0" u="none" strike="noStrike" kern="1200" baseline="0" dirty="0">
                <a:solidFill>
                  <a:schemeClr val="tx1"/>
                </a:solidFill>
                <a:latin typeface="+mn-lt"/>
                <a:ea typeface="+mn-ea"/>
                <a:cs typeface="+mn-cs"/>
              </a:rPr>
              <a:t>sucker-like components, as the material used to build the arm</a:t>
            </a:r>
          </a:p>
          <a:p>
            <a:r>
              <a:rPr lang="en-US" sz="1200" b="0" i="0" u="none" strike="noStrike" kern="1200" baseline="0" dirty="0">
                <a:solidFill>
                  <a:schemeClr val="tx1"/>
                </a:solidFill>
                <a:latin typeface="+mn-lt"/>
                <a:ea typeface="+mn-ea"/>
                <a:cs typeface="+mn-cs"/>
              </a:rPr>
              <a:t>provides the friction to stick to the ground and to grasp objects.</a:t>
            </a:r>
          </a:p>
          <a:p>
            <a:r>
              <a:rPr lang="en-US" sz="1200" b="0" i="0" u="none" strike="noStrike" kern="1200" baseline="0" dirty="0">
                <a:solidFill>
                  <a:schemeClr val="tx1"/>
                </a:solidFill>
                <a:latin typeface="+mn-lt"/>
                <a:ea typeface="+mn-ea"/>
                <a:cs typeface="+mn-cs"/>
              </a:rPr>
              <a:t>We may reasonably suppose that components devoted to attach</a:t>
            </a:r>
          </a:p>
          <a:p>
            <a:r>
              <a:rPr lang="en-US" sz="1200" b="0" i="0" u="none" strike="noStrike" kern="1200" baseline="0" dirty="0">
                <a:solidFill>
                  <a:schemeClr val="tx1"/>
                </a:solidFill>
                <a:latin typeface="+mn-lt"/>
                <a:ea typeface="+mn-ea"/>
                <a:cs typeface="+mn-cs"/>
              </a:rPr>
              <a:t>and detach the arm to a target will improve the performance,</a:t>
            </a:r>
          </a:p>
          <a:p>
            <a:r>
              <a:rPr lang="en-US" sz="1200" b="0" i="0" u="none" strike="noStrike" kern="1200" baseline="0" dirty="0">
                <a:solidFill>
                  <a:schemeClr val="tx1"/>
                </a:solidFill>
                <a:latin typeface="+mn-lt"/>
                <a:ea typeface="+mn-ea"/>
                <a:cs typeface="+mn-cs"/>
              </a:rPr>
              <a:t>actually the study investigated an arm structure as simple as</a:t>
            </a:r>
          </a:p>
          <a:p>
            <a:r>
              <a:rPr lang="en-US" sz="1200" b="0" i="0" u="none" strike="noStrike" kern="1200" baseline="0" dirty="0">
                <a:solidFill>
                  <a:schemeClr val="tx1"/>
                </a:solidFill>
                <a:latin typeface="+mn-lt"/>
                <a:ea typeface="+mn-ea"/>
                <a:cs typeface="+mn-cs"/>
              </a:rPr>
              <a:t>possible.</a:t>
            </a:r>
          </a:p>
          <a:p>
            <a:r>
              <a:rPr lang="en-US" sz="1200" b="0" i="0" u="none" strike="noStrike" kern="1200" baseline="0" dirty="0">
                <a:solidFill>
                  <a:schemeClr val="tx1"/>
                </a:solidFill>
                <a:latin typeface="+mn-lt"/>
                <a:ea typeface="+mn-ea"/>
                <a:cs typeface="+mn-cs"/>
              </a:rPr>
              <a:t>In order</a:t>
            </a:r>
            <a:endParaRPr lang="en-US" dirty="0"/>
          </a:p>
        </p:txBody>
      </p:sp>
    </p:spTree>
    <p:extLst>
      <p:ext uri="{BB962C8B-B14F-4D97-AF65-F5344CB8AC3E}">
        <p14:creationId xmlns:p14="http://schemas.microsoft.com/office/powerpoint/2010/main" val="375648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living octopus arm wraps around objects sticking several</a:t>
            </a:r>
          </a:p>
          <a:p>
            <a:r>
              <a:rPr lang="en-US" sz="1200" b="0" i="0" u="none" strike="noStrike" kern="1200" baseline="0" dirty="0">
                <a:solidFill>
                  <a:schemeClr val="tx1"/>
                </a:solidFill>
                <a:latin typeface="+mn-lt"/>
                <a:ea typeface="+mn-ea"/>
                <a:cs typeface="+mn-cs"/>
              </a:rPr>
              <a:t>suckers to the target. In our solution without suckers, the</a:t>
            </a:r>
          </a:p>
          <a:p>
            <a:r>
              <a:rPr lang="en-US" sz="1200" b="0" i="0" u="none" strike="noStrike" kern="1200" baseline="0" dirty="0">
                <a:solidFill>
                  <a:schemeClr val="tx1"/>
                </a:solidFill>
                <a:latin typeface="+mn-lt"/>
                <a:ea typeface="+mn-ea"/>
                <a:cs typeface="+mn-cs"/>
              </a:rPr>
              <a:t>grasping is not equally strong. However, the silicone arm is</a:t>
            </a:r>
          </a:p>
          <a:p>
            <a:r>
              <a:rPr lang="en-US" sz="1200" b="0" i="0" u="none" strike="noStrike" kern="1200" baseline="0" dirty="0">
                <a:solidFill>
                  <a:schemeClr val="tx1"/>
                </a:solidFill>
                <a:latin typeface="+mn-lt"/>
                <a:ea typeface="+mn-ea"/>
                <a:cs typeface="+mn-cs"/>
              </a:rPr>
              <a:t>able to wrap around the object providing a functional grasp for</a:t>
            </a:r>
          </a:p>
          <a:p>
            <a:r>
              <a:rPr lang="en-US" sz="1200" b="0" i="0" u="none" strike="noStrike" kern="1200" baseline="0" dirty="0">
                <a:solidFill>
                  <a:schemeClr val="tx1"/>
                </a:solidFill>
                <a:latin typeface="+mn-lt"/>
                <a:ea typeface="+mn-ea"/>
                <a:cs typeface="+mn-cs"/>
              </a:rPr>
              <a:t>light objects. Grasping examples are presented in figure 12.</a:t>
            </a:r>
          </a:p>
          <a:p>
            <a:r>
              <a:rPr lang="en-US" sz="1200" b="0" i="0" u="none" strike="noStrike" kern="1200" baseline="0" dirty="0">
                <a:solidFill>
                  <a:schemeClr val="tx1"/>
                </a:solidFill>
                <a:latin typeface="+mn-lt"/>
                <a:ea typeface="+mn-ea"/>
                <a:cs typeface="+mn-cs"/>
              </a:rPr>
              <a:t>We tested if the arm could wrap around the target and if the</a:t>
            </a:r>
          </a:p>
          <a:p>
            <a:r>
              <a:rPr lang="en-US" sz="1200" b="0" i="0" u="none" strike="noStrike" kern="1200" baseline="0" dirty="0">
                <a:solidFill>
                  <a:schemeClr val="tx1"/>
                </a:solidFill>
                <a:latin typeface="+mn-lt"/>
                <a:ea typeface="+mn-ea"/>
                <a:cs typeface="+mn-cs"/>
              </a:rPr>
              <a:t>robot could hold the target: manually moving the robot after</a:t>
            </a:r>
          </a:p>
          <a:p>
            <a:r>
              <a:rPr lang="en-US" sz="1200" b="0" i="0" u="none" strike="noStrike" kern="1200" baseline="0" dirty="0">
                <a:solidFill>
                  <a:schemeClr val="tx1"/>
                </a:solidFill>
                <a:latin typeface="+mn-lt"/>
                <a:ea typeface="+mn-ea"/>
                <a:cs typeface="+mn-cs"/>
              </a:rPr>
              <a:t>the coiling, we evaluate if the grasp was effective enough to</a:t>
            </a:r>
          </a:p>
          <a:p>
            <a:r>
              <a:rPr lang="en-US" sz="1200" b="0" i="0" u="none" strike="noStrike" kern="1200" baseline="0" dirty="0">
                <a:solidFill>
                  <a:schemeClr val="tx1"/>
                </a:solidFill>
                <a:latin typeface="+mn-lt"/>
                <a:ea typeface="+mn-ea"/>
                <a:cs typeface="+mn-cs"/>
              </a:rPr>
              <a:t>maintain the object in contact with the robot. We coiled about</a:t>
            </a:r>
          </a:p>
          <a:p>
            <a:r>
              <a:rPr lang="en-US" sz="1200" b="0" i="0" u="none" strike="noStrike" kern="1200" baseline="0" dirty="0">
                <a:solidFill>
                  <a:schemeClr val="tx1"/>
                </a:solidFill>
                <a:latin typeface="+mn-lt"/>
                <a:ea typeface="+mn-ea"/>
                <a:cs typeface="+mn-cs"/>
              </a:rPr>
              <a:t>40 mm of </a:t>
            </a:r>
            <a:r>
              <a:rPr lang="en-US" sz="1200" b="0" i="0" u="none" strike="noStrike" kern="1200" baseline="0" dirty="0" err="1">
                <a:solidFill>
                  <a:schemeClr val="tx1"/>
                </a:solidFill>
                <a:latin typeface="+mn-lt"/>
                <a:ea typeface="+mn-ea"/>
                <a:cs typeface="+mn-cs"/>
              </a:rPr>
              <a:t>Dyneema</a:t>
            </a:r>
            <a:r>
              <a:rPr lang="en-US" sz="1200" b="0" i="0" u="none" strike="noStrike" kern="1200" baseline="0" dirty="0">
                <a:solidFill>
                  <a:schemeClr val="tx1"/>
                </a:solidFill>
                <a:latin typeface="+mn-lt"/>
                <a:ea typeface="+mn-ea"/>
                <a:cs typeface="+mn-cs"/>
              </a:rPr>
              <a:t> R </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cable to shape the arm in the spiral-like</a:t>
            </a:r>
          </a:p>
          <a:p>
            <a:r>
              <a:rPr lang="en-US" sz="1200" b="0" i="0" u="none" strike="noStrike" kern="1200" baseline="0" dirty="0">
                <a:solidFill>
                  <a:schemeClr val="tx1"/>
                </a:solidFill>
                <a:latin typeface="+mn-lt"/>
                <a:ea typeface="+mn-ea"/>
                <a:cs typeface="+mn-cs"/>
              </a:rPr>
              <a:t>configuration adopted to make it wrap around objects. This</a:t>
            </a:r>
          </a:p>
          <a:p>
            <a:r>
              <a:rPr lang="en-US" sz="1200" b="0" i="0" u="none" strike="noStrike" kern="1200" baseline="0" dirty="0">
                <a:solidFill>
                  <a:schemeClr val="tx1"/>
                </a:solidFill>
                <a:latin typeface="+mn-lt"/>
                <a:ea typeface="+mn-ea"/>
                <a:cs typeface="+mn-cs"/>
              </a:rPr>
              <a:t>grasp does not have high accuracy, but it is really flexible:</a:t>
            </a:r>
          </a:p>
          <a:p>
            <a:r>
              <a:rPr lang="en-US" sz="1200" b="0" i="0" u="none" strike="noStrike" kern="1200" baseline="0" dirty="0">
                <a:solidFill>
                  <a:schemeClr val="tx1"/>
                </a:solidFill>
                <a:latin typeface="+mn-lt"/>
                <a:ea typeface="+mn-ea"/>
                <a:cs typeface="+mn-cs"/>
              </a:rPr>
              <a:t>even if not completely wrapped around, the object could still</a:t>
            </a:r>
          </a:p>
          <a:p>
            <a:r>
              <a:rPr lang="en-US" sz="1200" b="0" i="0" u="none" strike="noStrike" kern="1200" baseline="0" dirty="0">
                <a:solidFill>
                  <a:schemeClr val="tx1"/>
                </a:solidFill>
                <a:latin typeface="+mn-lt"/>
                <a:ea typeface="+mn-ea"/>
                <a:cs typeface="+mn-cs"/>
              </a:rPr>
              <a:t>be held. The arm will conform to the object and will squeeze</a:t>
            </a:r>
          </a:p>
          <a:p>
            <a:r>
              <a:rPr lang="en-US" sz="1200" b="0" i="0" u="none" strike="noStrike" kern="1200" baseline="0" dirty="0">
                <a:solidFill>
                  <a:schemeClr val="tx1"/>
                </a:solidFill>
                <a:latin typeface="+mn-lt"/>
                <a:ea typeface="+mn-ea"/>
                <a:cs typeface="+mn-cs"/>
              </a:rPr>
              <a:t>it to the body, actually without grasping it but still providing a</a:t>
            </a:r>
          </a:p>
          <a:p>
            <a:r>
              <a:rPr lang="en-US" sz="1200" b="0" i="0" u="none" strike="noStrike" kern="1200" baseline="0" dirty="0">
                <a:solidFill>
                  <a:schemeClr val="tx1"/>
                </a:solidFill>
                <a:latin typeface="+mn-lt"/>
                <a:ea typeface="+mn-ea"/>
                <a:cs typeface="+mn-cs"/>
              </a:rPr>
              <a:t>frictional grip. The length available to wrap around an object</a:t>
            </a:r>
          </a:p>
          <a:p>
            <a:r>
              <a:rPr lang="en-US" sz="1200" b="0" i="0" u="none" strike="noStrike" kern="1200" baseline="0" dirty="0">
                <a:solidFill>
                  <a:schemeClr val="tx1"/>
                </a:solidFill>
                <a:latin typeface="+mn-lt"/>
                <a:ea typeface="+mn-ea"/>
                <a:cs typeface="+mn-cs"/>
              </a:rPr>
              <a:t>is about 90 mm, due to the difference between the length of the</a:t>
            </a:r>
          </a:p>
          <a:p>
            <a:r>
              <a:rPr lang="en-US" sz="1200" b="0" i="0" u="none" strike="noStrike" kern="1200" baseline="0" dirty="0" err="1">
                <a:solidFill>
                  <a:schemeClr val="tx1"/>
                </a:solidFill>
                <a:latin typeface="+mn-lt"/>
                <a:ea typeface="+mn-ea"/>
                <a:cs typeface="+mn-cs"/>
              </a:rPr>
              <a:t>Dyneema</a:t>
            </a:r>
            <a:r>
              <a:rPr lang="en-US" sz="1200" b="0" i="0" u="none" strike="noStrike" kern="1200" baseline="0" dirty="0">
                <a:solidFill>
                  <a:schemeClr val="tx1"/>
                </a:solidFill>
                <a:latin typeface="+mn-lt"/>
                <a:ea typeface="+mn-ea"/>
                <a:cs typeface="+mn-cs"/>
              </a:rPr>
              <a:t> R </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cable and the length of the steel cable, because the</a:t>
            </a:r>
          </a:p>
          <a:p>
            <a:r>
              <a:rPr lang="en-US" sz="1200" b="0" i="0" u="none" strike="noStrike" kern="1200" baseline="0" dirty="0">
                <a:solidFill>
                  <a:schemeClr val="tx1"/>
                </a:solidFill>
                <a:latin typeface="+mn-lt"/>
                <a:ea typeface="+mn-ea"/>
                <a:cs typeface="+mn-cs"/>
              </a:rPr>
              <a:t>stiffened part of the arm is not involved in wrapping around.</a:t>
            </a:r>
          </a:p>
          <a:p>
            <a:r>
              <a:rPr lang="en-US" sz="1200" b="0" i="0" u="none" strike="noStrike" kern="1200" baseline="0" dirty="0">
                <a:solidFill>
                  <a:schemeClr val="tx1"/>
                </a:solidFill>
                <a:latin typeface="+mn-lt"/>
                <a:ea typeface="+mn-ea"/>
                <a:cs typeface="+mn-cs"/>
              </a:rPr>
              <a:t>Table 3 summarizes the result of the grasping tests.</a:t>
            </a:r>
            <a:endParaRPr lang="en-US" dirty="0"/>
          </a:p>
        </p:txBody>
      </p:sp>
    </p:spTree>
    <p:extLst>
      <p:ext uri="{BB962C8B-B14F-4D97-AF65-F5344CB8AC3E}">
        <p14:creationId xmlns:p14="http://schemas.microsoft.com/office/powerpoint/2010/main" val="260274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This paper proposes both the design concept and the</a:t>
            </a:r>
          </a:p>
          <a:p>
            <a:r>
              <a:rPr lang="en-US" dirty="0"/>
              <a:t>driving mechanism of a flexible robot with multiple</a:t>
            </a:r>
          </a:p>
          <a:p>
            <a:r>
              <a:rPr lang="en-US" dirty="0"/>
              <a:t>degrees of freedom to dive into debris.</a:t>
            </a:r>
          </a:p>
          <a:p>
            <a:r>
              <a:rPr lang="en-US" dirty="0"/>
              <a:t>It is said that the victims buried alive under the</a:t>
            </a:r>
          </a:p>
          <a:p>
            <a:r>
              <a:rPr lang="en-US" dirty="0"/>
              <a:t>collapsed buildings must be saved within 72 hours after</a:t>
            </a:r>
          </a:p>
          <a:p>
            <a:r>
              <a:rPr lang="en-US" dirty="0"/>
              <a:t>a big earthquake occurs, while no equipment has been</a:t>
            </a:r>
          </a:p>
          <a:p>
            <a:r>
              <a:rPr lang="en-US" dirty="0"/>
              <a:t>realized which can rescue them as efficiently as we</a:t>
            </a:r>
          </a:p>
          <a:p>
            <a:r>
              <a:rPr lang="en-US" dirty="0"/>
              <a:t>expect. In order to improve such unfavorable</a:t>
            </a:r>
          </a:p>
          <a:p>
            <a:r>
              <a:rPr lang="en-US" dirty="0"/>
              <a:t>conditions, we have tried to develop a desirable robot</a:t>
            </a:r>
          </a:p>
          <a:p>
            <a:r>
              <a:rPr lang="en-US" dirty="0"/>
              <a:t>to perform efficient rescue operation with referring to</a:t>
            </a:r>
          </a:p>
          <a:p>
            <a:r>
              <a:rPr lang="en-US" dirty="0"/>
              <a:t>the report of Hanshin Big Earthquake hitting Japan in</a:t>
            </a:r>
          </a:p>
          <a:p>
            <a:r>
              <a:rPr lang="en-US" dirty="0"/>
              <a:t>1995 and concluded that the functions of an elephant’s</a:t>
            </a:r>
          </a:p>
          <a:p>
            <a:r>
              <a:rPr lang="en-US" dirty="0"/>
              <a:t>nose are extremely effective, because </a:t>
            </a:r>
            <a:r>
              <a:rPr lang="en-US" dirty="0" err="1"/>
              <a:t>i</a:t>
            </a:r>
            <a:r>
              <a:rPr lang="en-US" dirty="0"/>
              <a:t>) it has multiple</a:t>
            </a:r>
          </a:p>
          <a:p>
            <a:r>
              <a:rPr lang="en-US" dirty="0"/>
              <a:t>degrees of freedom with flexibility, ii) it can curve and</a:t>
            </a:r>
          </a:p>
          <a:p>
            <a:r>
              <a:rPr lang="en-US" dirty="0"/>
              <a:t>grasp the object with small curvature, and iii) it can</a:t>
            </a:r>
          </a:p>
          <a:p>
            <a:r>
              <a:rPr lang="en-US" dirty="0"/>
              <a:t>carry the fluid just like a hose. The robot with these</a:t>
            </a:r>
          </a:p>
          <a:p>
            <a:r>
              <a:rPr lang="en-US" dirty="0"/>
              <a:t>functions would be expected to perform the following</a:t>
            </a:r>
          </a:p>
          <a:p>
            <a:r>
              <a:rPr lang="en-US" dirty="0"/>
              <a:t>operations as shown in Fig.1, which are (1)getting into</a:t>
            </a:r>
          </a:p>
          <a:p>
            <a:r>
              <a:rPr lang="en-US" dirty="0"/>
              <a:t>debris to search the victims by installing the camera,</a:t>
            </a:r>
          </a:p>
          <a:p>
            <a:r>
              <a:rPr lang="en-US" dirty="0"/>
              <a:t>(2)supplying fresh air or water to keep them alive,</a:t>
            </a:r>
          </a:p>
          <a:p>
            <a:r>
              <a:rPr lang="en-US" dirty="0"/>
              <a:t>(3)carrying the air jacks to let them out, and so on.</a:t>
            </a:r>
          </a:p>
          <a:p>
            <a:r>
              <a:rPr lang="en-US" dirty="0"/>
              <a:t>In order for the robot to pass through such a narrow</a:t>
            </a:r>
          </a:p>
          <a:p>
            <a:r>
              <a:rPr lang="en-US" dirty="0"/>
              <a:t>space, it is requested to have structural flexibility with</a:t>
            </a:r>
          </a:p>
          <a:p>
            <a:r>
              <a:rPr lang="en-US" dirty="0"/>
              <a:t>large output force, which can be achieved by pneumatic</a:t>
            </a:r>
          </a:p>
          <a:p>
            <a:r>
              <a:rPr lang="en-US" dirty="0"/>
              <a:t>energy with simple control. However, the compressor is</a:t>
            </a:r>
          </a:p>
          <a:p>
            <a:r>
              <a:rPr lang="en-US" dirty="0"/>
              <a:t>unable to work when the electricity lines are suspended</a:t>
            </a:r>
          </a:p>
          <a:p>
            <a:r>
              <a:rPr lang="en-US" dirty="0"/>
              <a:t>by the big earthquake. Therefore, we started developing</a:t>
            </a:r>
          </a:p>
          <a:p>
            <a:r>
              <a:rPr lang="en-US" dirty="0"/>
              <a:t>a human-powered pneumatic pump with high energy</a:t>
            </a:r>
          </a:p>
          <a:p>
            <a:r>
              <a:rPr lang="en-US" dirty="0"/>
              <a:t>transform efficiency as the practical power source,</a:t>
            </a:r>
          </a:p>
          <a:p>
            <a:r>
              <a:rPr lang="en-US" dirty="0"/>
              <a:t>which takes advantage of the bicycle[1] driven by rescue</a:t>
            </a:r>
          </a:p>
          <a:p>
            <a:r>
              <a:rPr lang="en-US" dirty="0"/>
              <a:t>parties or onlookers, shown in Fig.2. And this kind of</a:t>
            </a:r>
          </a:p>
          <a:p>
            <a:r>
              <a:rPr lang="en-US" dirty="0"/>
              <a:t>pedaling style pump is considered to be helpful for the</a:t>
            </a:r>
          </a:p>
          <a:p>
            <a:r>
              <a:rPr lang="en-US" dirty="0"/>
              <a:t>robot we aim to develop, too</a:t>
            </a:r>
          </a:p>
        </p:txBody>
      </p:sp>
    </p:spTree>
    <p:extLst>
      <p:ext uri="{BB962C8B-B14F-4D97-AF65-F5344CB8AC3E}">
        <p14:creationId xmlns:p14="http://schemas.microsoft.com/office/powerpoint/2010/main" val="2058987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Whole structure of “Active Hose” is as shown in Fig.3.</a:t>
            </a:r>
          </a:p>
          <a:p>
            <a:r>
              <a:rPr lang="en-US" dirty="0"/>
              <a:t>It can partially curve and perform multiple degrees of</a:t>
            </a:r>
          </a:p>
          <a:p>
            <a:r>
              <a:rPr lang="en-US" dirty="0"/>
              <a:t>freedom by connecting short units in series which have</a:t>
            </a:r>
          </a:p>
          <a:p>
            <a:r>
              <a:rPr lang="en-US" dirty="0"/>
              <a:t>each two rotational degrees of freedom around its pitch</a:t>
            </a:r>
          </a:p>
          <a:p>
            <a:r>
              <a:rPr lang="en-US" dirty="0"/>
              <a:t>and yaw independently. In each unit, the control valves</a:t>
            </a:r>
          </a:p>
          <a:p>
            <a:r>
              <a:rPr lang="en-US" dirty="0"/>
              <a:t>are installed and they are connected to a tube to supply</a:t>
            </a:r>
          </a:p>
          <a:p>
            <a:r>
              <a:rPr lang="en-US" dirty="0"/>
              <a:t>the air which is shared among all the units. Since all the</a:t>
            </a:r>
          </a:p>
          <a:p>
            <a:r>
              <a:rPr lang="en-US" dirty="0"/>
              <a:t>units also share the signal line and the electric power</a:t>
            </a:r>
          </a:p>
          <a:p>
            <a:r>
              <a:rPr lang="en-US" dirty="0"/>
              <a:t>line, the number of lines doesn’t increase at all even if a</a:t>
            </a:r>
          </a:p>
          <a:p>
            <a:r>
              <a:rPr lang="en-US" dirty="0"/>
              <a:t>lot of units are connected.</a:t>
            </a:r>
          </a:p>
          <a:p>
            <a:endParaRPr lang="en-US" dirty="0"/>
          </a:p>
          <a:p>
            <a:endParaRPr lang="en-US" dirty="0"/>
          </a:p>
          <a:p>
            <a:endParaRPr lang="en-US" dirty="0"/>
          </a:p>
          <a:p>
            <a:r>
              <a:rPr lang="en-US" dirty="0"/>
              <a:t>It is necessary for a unit itself to possess the structure</a:t>
            </a:r>
          </a:p>
          <a:p>
            <a:r>
              <a:rPr lang="en-US" dirty="0"/>
              <a:t>to reinforce the bending moment and to minimize</a:t>
            </a:r>
          </a:p>
          <a:p>
            <a:r>
              <a:rPr lang="en-US" dirty="0"/>
              <a:t>curvature, considered that it must push its way in the</a:t>
            </a:r>
          </a:p>
          <a:p>
            <a:r>
              <a:rPr lang="en-US" dirty="0"/>
              <a:t>small space under debris. Therefore, a spine structure</a:t>
            </a:r>
          </a:p>
          <a:p>
            <a:r>
              <a:rPr lang="en-US" dirty="0"/>
              <a:t>installed to its center which helps the unit to be shrunk</a:t>
            </a:r>
          </a:p>
          <a:p>
            <a:r>
              <a:rPr lang="en-US" dirty="0"/>
              <a:t>passively when the opposite side is stretched. The spine</a:t>
            </a:r>
          </a:p>
          <a:p>
            <a:r>
              <a:rPr lang="en-US" dirty="0"/>
              <a:t>structure is composed of some blocks, and each block</a:t>
            </a:r>
          </a:p>
          <a:p>
            <a:r>
              <a:rPr lang="en-US" dirty="0"/>
              <a:t>houses valves or MPU, which helps to obtain enough</a:t>
            </a:r>
          </a:p>
          <a:p>
            <a:r>
              <a:rPr lang="en-US" dirty="0"/>
              <a:t>space for the fluid for life extension. In order to</a:t>
            </a:r>
          </a:p>
          <a:p>
            <a:r>
              <a:rPr lang="en-US" dirty="0"/>
              <a:t>connect each block, the wire combination mechanism</a:t>
            </a:r>
          </a:p>
          <a:p>
            <a:r>
              <a:rPr lang="en-US" dirty="0"/>
              <a:t>shown in Fig.4, is introduced, which enables units to be</a:t>
            </a:r>
          </a:p>
          <a:p>
            <a:r>
              <a:rPr lang="en-US" dirty="0"/>
              <a:t>connected occupying smaller spaces than the universal</a:t>
            </a:r>
          </a:p>
          <a:p>
            <a:r>
              <a:rPr lang="en-US" dirty="0"/>
              <a:t>joint.</a:t>
            </a:r>
          </a:p>
          <a:p>
            <a:endParaRPr lang="en-US" dirty="0"/>
          </a:p>
          <a:p>
            <a:endParaRPr lang="en-US" dirty="0"/>
          </a:p>
          <a:p>
            <a:r>
              <a:rPr lang="en-US" dirty="0"/>
              <a:t>When</a:t>
            </a:r>
          </a:p>
          <a:p>
            <a:r>
              <a:rPr lang="en-US" dirty="0"/>
              <a:t>its inside is pressurized, the tube pushes each other to</a:t>
            </a:r>
          </a:p>
          <a:p>
            <a:r>
              <a:rPr lang="en-US" dirty="0"/>
              <a:t>its radius direction as its cross section changes into the</a:t>
            </a:r>
          </a:p>
          <a:p>
            <a:r>
              <a:rPr lang="en-US" dirty="0"/>
              <a:t>circle gradually. In addition to its structural simplicity,</a:t>
            </a:r>
          </a:p>
          <a:p>
            <a:r>
              <a:rPr lang="en-US" dirty="0"/>
              <a:t>WT Actuator possesses a few advantages as follows. </a:t>
            </a:r>
            <a:r>
              <a:rPr lang="en-US" dirty="0" err="1"/>
              <a:t>i</a:t>
            </a:r>
            <a:r>
              <a:rPr lang="en-US" dirty="0"/>
              <a:t>)</a:t>
            </a:r>
          </a:p>
          <a:p>
            <a:r>
              <a:rPr lang="en-US" dirty="0"/>
              <a:t>It can stretch the object easily after winding around it.</a:t>
            </a:r>
          </a:p>
          <a:p>
            <a:r>
              <a:rPr lang="en-US" dirty="0"/>
              <a:t>So it may work as a “wearable fluid power” such as a</a:t>
            </a:r>
          </a:p>
          <a:p>
            <a:r>
              <a:rPr lang="en-US" dirty="0"/>
              <a:t>power assist with flexibility if it is wound around an</a:t>
            </a:r>
          </a:p>
          <a:p>
            <a:r>
              <a:rPr lang="en-US" dirty="0"/>
              <a:t>elbow or a knee. ii) It takes advantage of the force to</a:t>
            </a:r>
          </a:p>
          <a:p>
            <a:r>
              <a:rPr lang="en-US" dirty="0"/>
              <a:t>the radius direction of the tube, not the stretch of the</a:t>
            </a:r>
          </a:p>
          <a:p>
            <a:r>
              <a:rPr lang="en-US" dirty="0"/>
              <a:t>thrust direction, therefore a tube of high resistance to</a:t>
            </a:r>
          </a:p>
          <a:p>
            <a:r>
              <a:rPr lang="en-US" dirty="0"/>
              <a:t>pressure can be utilized keeping flexibility. iii) It works</a:t>
            </a:r>
          </a:p>
          <a:p>
            <a:r>
              <a:rPr lang="en-US" dirty="0"/>
              <a:t>as a virtual spring as the contact area to the next tube</a:t>
            </a:r>
          </a:p>
          <a:p>
            <a:r>
              <a:rPr lang="en-US" dirty="0"/>
              <a:t>decreases in proportion to the displacement, while the</a:t>
            </a:r>
          </a:p>
          <a:p>
            <a:r>
              <a:rPr lang="en-US" dirty="0"/>
              <a:t>pressure inside the tube is kept constant.</a:t>
            </a:r>
          </a:p>
          <a:p>
            <a:endParaRPr lang="en-US" dirty="0"/>
          </a:p>
          <a:p>
            <a:endParaRPr lang="en-US" dirty="0"/>
          </a:p>
          <a:p>
            <a:r>
              <a:rPr lang="en-US" dirty="0"/>
              <a:t>Each Wound</a:t>
            </a:r>
          </a:p>
          <a:p>
            <a:r>
              <a:rPr lang="en-US" dirty="0"/>
              <a:t>Tube is composed of restricted part and no-restricted</a:t>
            </a:r>
          </a:p>
          <a:p>
            <a:r>
              <a:rPr lang="en-US" dirty="0"/>
              <a:t>part as a cycle of circumference of the unit, as shown in</a:t>
            </a:r>
          </a:p>
          <a:p>
            <a:r>
              <a:rPr lang="en-US" dirty="0"/>
              <a:t>Fig.7. In the restricted part occupying 2/3 length of the</a:t>
            </a:r>
          </a:p>
          <a:p>
            <a:r>
              <a:rPr lang="en-US" dirty="0"/>
              <a:t>circumference, the tube doesn’t swell at all, even</a:t>
            </a:r>
          </a:p>
          <a:p>
            <a:r>
              <a:rPr lang="en-US" dirty="0"/>
              <a:t>though it is pressurized. On the other hand, the </a:t>
            </a:r>
            <a:r>
              <a:rPr lang="en-US" dirty="0" err="1"/>
              <a:t>norestricted</a:t>
            </a:r>
            <a:endParaRPr lang="en-US" dirty="0"/>
          </a:p>
          <a:p>
            <a:r>
              <a:rPr lang="en-US" dirty="0"/>
              <a:t>part occupying 1/3 length of the</a:t>
            </a:r>
          </a:p>
          <a:p>
            <a:r>
              <a:rPr lang="en-US" dirty="0"/>
              <a:t>circumference swells until the cross section becomes</a:t>
            </a:r>
          </a:p>
          <a:p>
            <a:r>
              <a:rPr lang="en-US" dirty="0"/>
              <a:t>circle. Eventually, only the part of 120 degrees swells</a:t>
            </a:r>
          </a:p>
          <a:p>
            <a:r>
              <a:rPr lang="en-US" dirty="0"/>
              <a:t>when one Wound Tube is pressurized. If such three</a:t>
            </a:r>
          </a:p>
          <a:p>
            <a:r>
              <a:rPr lang="en-US" dirty="0"/>
              <a:t>Wound Tubes are installed to the unit with the phase</a:t>
            </a:r>
          </a:p>
          <a:p>
            <a:r>
              <a:rPr lang="en-US" dirty="0"/>
              <a:t>difference of 120 degrees, the unit can bend to the</a:t>
            </a:r>
          </a:p>
          <a:p>
            <a:r>
              <a:rPr lang="en-US" dirty="0"/>
              <a:t>arbitrary direction.</a:t>
            </a:r>
          </a:p>
        </p:txBody>
      </p:sp>
    </p:spTree>
    <p:extLst>
      <p:ext uri="{BB962C8B-B14F-4D97-AF65-F5344CB8AC3E}">
        <p14:creationId xmlns:p14="http://schemas.microsoft.com/office/powerpoint/2010/main" val="2614036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30</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Fig.18 shows the rotational movement around the</a:t>
            </a:r>
          </a:p>
          <a:p>
            <a:r>
              <a:rPr lang="en-US" dirty="0"/>
              <a:t>central axis, which was realized by changing the</a:t>
            </a:r>
          </a:p>
          <a:p>
            <a:r>
              <a:rPr lang="en-US" dirty="0"/>
              <a:t>desired posture little by little. The similar motion was</a:t>
            </a:r>
          </a:p>
          <a:p>
            <a:r>
              <a:rPr lang="en-US" dirty="0"/>
              <a:t>also realized by just switching the valves connected to</a:t>
            </a:r>
          </a:p>
          <a:p>
            <a:r>
              <a:rPr lang="en-US" dirty="0"/>
              <a:t>the tube for supplying, as there exists 7 combinations</a:t>
            </a:r>
          </a:p>
          <a:p>
            <a:r>
              <a:rPr lang="en-US" dirty="0"/>
              <a:t>including all three valves are connected.</a:t>
            </a:r>
          </a:p>
        </p:txBody>
      </p:sp>
    </p:spTree>
    <p:extLst>
      <p:ext uri="{BB962C8B-B14F-4D97-AF65-F5344CB8AC3E}">
        <p14:creationId xmlns:p14="http://schemas.microsoft.com/office/powerpoint/2010/main" val="33355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https://www.youtube.com/watch?v=949eYdEz3Es</a:t>
            </a:r>
          </a:p>
          <a:p>
            <a:endParaRPr lang="en-US" dirty="0"/>
          </a:p>
        </p:txBody>
      </p:sp>
    </p:spTree>
    <p:extLst>
      <p:ext uri="{BB962C8B-B14F-4D97-AF65-F5344CB8AC3E}">
        <p14:creationId xmlns:p14="http://schemas.microsoft.com/office/powerpoint/2010/main" val="730373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This communication describes the design and fabrication</a:t>
            </a:r>
          </a:p>
          <a:p>
            <a:r>
              <a:rPr lang="en-US" dirty="0"/>
              <a:t>of soft tentacles based on </a:t>
            </a:r>
            <a:r>
              <a:rPr lang="en-US" dirty="0" err="1"/>
              <a:t>micropneumatic</a:t>
            </a:r>
            <a:r>
              <a:rPr lang="en-US" dirty="0"/>
              <a:t> networks spatially</a:t>
            </a:r>
          </a:p>
          <a:p>
            <a:r>
              <a:rPr lang="en-US" dirty="0"/>
              <a:t>distributed at the interface of two different elastomers; these</a:t>
            </a:r>
          </a:p>
          <a:p>
            <a:r>
              <a:rPr lang="en-US" dirty="0"/>
              <a:t>composite elastomeric structures enable complex 3D motion of</a:t>
            </a:r>
          </a:p>
          <a:p>
            <a:r>
              <a:rPr lang="en-US" dirty="0"/>
              <a:t>the tentacles. We demonstrate both the range of motion open</a:t>
            </a:r>
          </a:p>
          <a:p>
            <a:r>
              <a:rPr lang="en-US" dirty="0"/>
              <a:t>to these tentacles, and their capability to grip and manipulate</a:t>
            </a:r>
          </a:p>
          <a:p>
            <a:r>
              <a:rPr lang="en-US" dirty="0"/>
              <a:t>objects with complex shapes. We also extend the capabilities of</a:t>
            </a:r>
          </a:p>
          <a:p>
            <a:r>
              <a:rPr lang="en-US" dirty="0"/>
              <a:t>these soft actuators by embedding functional components (for</a:t>
            </a:r>
          </a:p>
          <a:p>
            <a:r>
              <a:rPr lang="en-US" dirty="0"/>
              <a:t>example, a needle for delivering </a:t>
            </a:r>
            <a:r>
              <a:rPr lang="en-US" dirty="0" err="1"/>
              <a:t>fl</a:t>
            </a:r>
            <a:r>
              <a:rPr lang="en-US" dirty="0"/>
              <a:t> </a:t>
            </a:r>
            <a:r>
              <a:rPr lang="en-US" dirty="0" err="1"/>
              <a:t>uid</a:t>
            </a:r>
            <a:r>
              <a:rPr lang="en-US" dirty="0"/>
              <a:t>, a video camera, and a</a:t>
            </a:r>
          </a:p>
          <a:p>
            <a:r>
              <a:rPr lang="en-US" dirty="0"/>
              <a:t>suction cup) in them. We further demonstrate that modifying</a:t>
            </a:r>
          </a:p>
          <a:p>
            <a:r>
              <a:rPr lang="en-US" dirty="0"/>
              <a:t>the texture of the surface of the tentacles can improve their</a:t>
            </a:r>
          </a:p>
          <a:p>
            <a:r>
              <a:rPr lang="en-US" dirty="0"/>
              <a:t>adhesion to slippery surfaces</a:t>
            </a:r>
          </a:p>
          <a:p>
            <a:endParaRPr lang="en-US" dirty="0"/>
          </a:p>
          <a:p>
            <a:r>
              <a:rPr lang="en-US" sz="1200" b="0" i="0" u="none" strike="noStrike" kern="1200" baseline="0" dirty="0">
                <a:solidFill>
                  <a:schemeClr val="tx1"/>
                </a:solidFill>
                <a:latin typeface="+mn-lt"/>
                <a:ea typeface="+mn-ea"/>
                <a:cs typeface="+mn-cs"/>
              </a:rPr>
              <a:t>We chose embedded pneumatic networks</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PneuNets</a:t>
            </a:r>
            <a:r>
              <a:rPr lang="en-US" sz="1200" b="0" i="0" u="none" strike="noStrike" kern="1200" baseline="0" dirty="0">
                <a:solidFill>
                  <a:schemeClr val="tx1"/>
                </a:solidFill>
                <a:latin typeface="+mn-lt"/>
                <a:ea typeface="+mn-ea"/>
                <a:cs typeface="+mn-cs"/>
              </a:rPr>
              <a:t>) as the basis of our strategy for</a:t>
            </a:r>
          </a:p>
          <a:p>
            <a:r>
              <a:rPr lang="en-US" sz="1200" b="0" i="0" u="none" strike="noStrike" kern="1200" baseline="0" dirty="0">
                <a:solidFill>
                  <a:schemeClr val="tx1"/>
                </a:solidFill>
                <a:latin typeface="+mn-lt"/>
                <a:ea typeface="+mn-ea"/>
                <a:cs typeface="+mn-cs"/>
              </a:rPr>
              <a:t>supplying energy to the tentacles primarily</a:t>
            </a:r>
          </a:p>
          <a:p>
            <a:r>
              <a:rPr lang="en-US" sz="1200" b="0" i="0" u="none" strike="noStrike" kern="1200" baseline="0" dirty="0">
                <a:solidFill>
                  <a:schemeClr val="tx1"/>
                </a:solidFill>
                <a:latin typeface="+mn-lt"/>
                <a:ea typeface="+mn-ea"/>
                <a:cs typeface="+mn-cs"/>
              </a:rPr>
              <a:t>because air is light, compressible, readily</a:t>
            </a:r>
          </a:p>
          <a:p>
            <a:r>
              <a:rPr lang="en-US" sz="1200" b="0" i="0" u="none" strike="noStrike" kern="1200" baseline="0" dirty="0">
                <a:solidFill>
                  <a:schemeClr val="tx1"/>
                </a:solidFill>
                <a:latin typeface="+mn-lt"/>
                <a:ea typeface="+mn-ea"/>
                <a:cs typeface="+mn-cs"/>
              </a:rPr>
              <a:t>available, and low in viscosity (and thus permits</a:t>
            </a:r>
          </a:p>
          <a:p>
            <a:r>
              <a:rPr lang="en-US" sz="1200" b="0" i="0" u="none" strike="noStrike" kern="1200" baseline="0" dirty="0">
                <a:solidFill>
                  <a:schemeClr val="tx1"/>
                </a:solidFill>
                <a:latin typeface="+mn-lt"/>
                <a:ea typeface="+mn-ea"/>
                <a:cs typeface="+mn-cs"/>
              </a:rPr>
              <a:t>rapid actuation). The spatial distribution</a:t>
            </a:r>
          </a:p>
          <a:p>
            <a:r>
              <a:rPr lang="en-US" sz="1200" b="0" i="0" u="none" strike="noStrike" kern="1200" baseline="0" dirty="0">
                <a:solidFill>
                  <a:schemeClr val="tx1"/>
                </a:solidFill>
                <a:latin typeface="+mn-lt"/>
                <a:ea typeface="+mn-ea"/>
                <a:cs typeface="+mn-cs"/>
              </a:rPr>
              <a:t>of the pneumatic channels – which expand</a:t>
            </a:r>
          </a:p>
          <a:p>
            <a:r>
              <a:rPr lang="en-US" sz="1200" b="0" i="0" u="none" strike="noStrike" kern="1200" baseline="0" dirty="0">
                <a:solidFill>
                  <a:schemeClr val="tx1"/>
                </a:solidFill>
                <a:latin typeface="+mn-lt"/>
                <a:ea typeface="+mn-ea"/>
                <a:cs typeface="+mn-cs"/>
              </a:rPr>
              <a:t>like connected bladders upon pressurization</a:t>
            </a:r>
          </a:p>
          <a:p>
            <a:r>
              <a:rPr lang="en-US" sz="1200" b="0" i="0" u="none" strike="noStrike" kern="1200" baseline="0" dirty="0">
                <a:solidFill>
                  <a:schemeClr val="tx1"/>
                </a:solidFill>
                <a:latin typeface="+mn-lt"/>
                <a:ea typeface="+mn-ea"/>
                <a:cs typeface="+mn-cs"/>
              </a:rPr>
              <a:t>– determines the nature of the resulting</a:t>
            </a:r>
          </a:p>
          <a:p>
            <a:r>
              <a:rPr lang="en-US" sz="1200" b="0" i="0" u="none" strike="noStrike" kern="1200" baseline="0" dirty="0">
                <a:solidFill>
                  <a:schemeClr val="tx1"/>
                </a:solidFill>
                <a:latin typeface="+mn-lt"/>
                <a:ea typeface="+mn-ea"/>
                <a:cs typeface="+mn-cs"/>
              </a:rPr>
              <a:t>actuation. [ 23 ] For the tentacles we describe here, the pneumatic</a:t>
            </a:r>
          </a:p>
          <a:p>
            <a:r>
              <a:rPr lang="en-US" sz="1200" b="0" i="0" u="none" strike="noStrike" kern="1200" baseline="0" dirty="0">
                <a:solidFill>
                  <a:schemeClr val="tx1"/>
                </a:solidFill>
                <a:latin typeface="+mn-lt"/>
                <a:ea typeface="+mn-ea"/>
                <a:cs typeface="+mn-cs"/>
              </a:rPr>
              <a:t>networks are based on three indistinguishable channels along</a:t>
            </a:r>
          </a:p>
          <a:p>
            <a:r>
              <a:rPr lang="en-US" sz="1200" b="0" i="0" u="none" strike="noStrike" kern="1200" baseline="0" dirty="0">
                <a:solidFill>
                  <a:schemeClr val="tx1"/>
                </a:solidFill>
                <a:latin typeface="+mn-lt"/>
                <a:ea typeface="+mn-ea"/>
                <a:cs typeface="+mn-cs"/>
              </a:rPr>
              <a:t>the longitudinal direction of the tentacle. Combined actuation</a:t>
            </a:r>
          </a:p>
          <a:p>
            <a:r>
              <a:rPr lang="en-US" sz="1200" b="0" i="0" u="none" strike="noStrike" kern="1200" baseline="0" dirty="0">
                <a:solidFill>
                  <a:schemeClr val="tx1"/>
                </a:solidFill>
                <a:latin typeface="+mn-lt"/>
                <a:ea typeface="+mn-ea"/>
                <a:cs typeface="+mn-cs"/>
              </a:rPr>
              <a:t>of these channels generates movement in three dimension</a:t>
            </a:r>
          </a:p>
          <a:p>
            <a:endParaRPr lang="en-US" sz="1200" b="0" i="0" u="none" strike="noStrike" kern="1200" baseline="0" dirty="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1245052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Explain from the figure and the paper</a:t>
            </a:r>
          </a:p>
          <a:p>
            <a:r>
              <a:rPr lang="en-US" dirty="0"/>
              <a:t>How they are different and how we can make sections have different bends</a:t>
            </a:r>
          </a:p>
          <a:p>
            <a:endParaRPr lang="en-US" dirty="0"/>
          </a:p>
        </p:txBody>
      </p:sp>
    </p:spTree>
    <p:extLst>
      <p:ext uri="{BB962C8B-B14F-4D97-AF65-F5344CB8AC3E}">
        <p14:creationId xmlns:p14="http://schemas.microsoft.com/office/powerpoint/2010/main" val="189952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33</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Explain from the figure and the paper</a:t>
            </a:r>
          </a:p>
        </p:txBody>
      </p:sp>
    </p:spTree>
    <p:extLst>
      <p:ext uri="{BB962C8B-B14F-4D97-AF65-F5344CB8AC3E}">
        <p14:creationId xmlns:p14="http://schemas.microsoft.com/office/powerpoint/2010/main" val="3366332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The design of the gripper</a:t>
            </a:r>
          </a:p>
          <a:p>
            <a:r>
              <a:rPr lang="en-US" dirty="0"/>
              <a:t>itself is inspired by the work of </a:t>
            </a:r>
            <a:r>
              <a:rPr lang="en-US" dirty="0" err="1"/>
              <a:t>Polygerinos</a:t>
            </a:r>
            <a:r>
              <a:rPr lang="en-US" dirty="0"/>
              <a:t> et al.2 The design</a:t>
            </a:r>
          </a:p>
          <a:p>
            <a:r>
              <a:rPr lang="en-US" dirty="0"/>
              <a:t>is advantageous for grasping, because it exhibits high curvature,</a:t>
            </a:r>
          </a:p>
          <a:p>
            <a:r>
              <a:rPr lang="en-US" dirty="0"/>
              <a:t>minimal radial expansion, and remains compliant</a:t>
            </a:r>
          </a:p>
          <a:p>
            <a:r>
              <a:rPr lang="en-US" dirty="0"/>
              <a:t>during actuation. We can repeatably fabricate the gripper</a:t>
            </a:r>
          </a:p>
          <a:p>
            <a:r>
              <a:rPr lang="en-US" dirty="0"/>
              <a:t>using a lost-wax casting process instead of the commonly</a:t>
            </a:r>
          </a:p>
          <a:p>
            <a:r>
              <a:rPr lang="en-US" dirty="0"/>
              <a:t>used soft lithography technique. As a homogeneous piece</a:t>
            </a:r>
          </a:p>
          <a:p>
            <a:r>
              <a:rPr lang="en-US" dirty="0"/>
              <a:t>without weakening seams, the gripper is not prone to</a:t>
            </a:r>
          </a:p>
          <a:p>
            <a:r>
              <a:rPr lang="en-US" dirty="0"/>
              <a:t>delamination under high deformations. By abandoning the</a:t>
            </a:r>
          </a:p>
          <a:p>
            <a:r>
              <a:rPr lang="en-US" dirty="0"/>
              <a:t>need for a lamination process, arbitrarily shaped internal</a:t>
            </a:r>
          </a:p>
          <a:p>
            <a:r>
              <a:rPr lang="en-US" dirty="0"/>
              <a:t>channels can be achieved.</a:t>
            </a:r>
          </a:p>
          <a:p>
            <a:r>
              <a:rPr lang="en-US" dirty="0"/>
              <a:t>We attach the gripper to a </a:t>
            </a:r>
            <a:r>
              <a:rPr lang="en-US" dirty="0" err="1"/>
              <a:t>multisegment</a:t>
            </a:r>
            <a:r>
              <a:rPr lang="en-US" dirty="0"/>
              <a:t> soft manipulator</a:t>
            </a:r>
          </a:p>
          <a:p>
            <a:r>
              <a:rPr lang="en-US" dirty="0"/>
              <a:t>to enable autonomous grasp-and-place capabilities on a</a:t>
            </a:r>
          </a:p>
          <a:p>
            <a:r>
              <a:rPr lang="en-US" dirty="0"/>
              <a:t>plane. Positional feedback is provided in real-time from a</a:t>
            </a:r>
          </a:p>
          <a:p>
            <a:r>
              <a:rPr lang="en-US" dirty="0"/>
              <a:t>camera system. Modeling uncertainties arise from a simplifying</a:t>
            </a:r>
          </a:p>
          <a:p>
            <a:r>
              <a:rPr lang="en-US" dirty="0"/>
              <a:t>constant-curvature assumption, unrepresented manipulator</a:t>
            </a:r>
          </a:p>
          <a:p>
            <a:r>
              <a:rPr lang="en-US" dirty="0"/>
              <a:t>dynamics, stick-slip friction, and nonlinear fluidic</a:t>
            </a:r>
          </a:p>
          <a:p>
            <a:r>
              <a:rPr lang="en-US" dirty="0"/>
              <a:t>control. These uncertainties are compensated by the inherent</a:t>
            </a:r>
          </a:p>
          <a:p>
            <a:r>
              <a:rPr lang="en-US" dirty="0"/>
              <a:t>compliance of our soft gripper design and our motion planning</a:t>
            </a:r>
          </a:p>
          <a:p>
            <a:r>
              <a:rPr lang="en-US" dirty="0"/>
              <a:t>strategy. The motion planning algorithm advances the</a:t>
            </a:r>
          </a:p>
          <a:p>
            <a:r>
              <a:rPr lang="en-US" dirty="0"/>
              <a:t>arm through all the necessary states of the grasp-and-place</a:t>
            </a:r>
          </a:p>
          <a:p>
            <a:r>
              <a:rPr lang="en-US" dirty="0"/>
              <a:t>operation. A minimal strain, collision-free movement toward</a:t>
            </a:r>
          </a:p>
          <a:p>
            <a:r>
              <a:rPr lang="en-US" dirty="0"/>
              <a:t>the object of interest is found by posing the plan as a series of</a:t>
            </a:r>
          </a:p>
          <a:p>
            <a:r>
              <a:rPr lang="en-US" dirty="0"/>
              <a:t>constrained nonlinear optimization problems.</a:t>
            </a:r>
          </a:p>
        </p:txBody>
      </p:sp>
    </p:spTree>
    <p:extLst>
      <p:ext uri="{BB962C8B-B14F-4D97-AF65-F5344CB8AC3E}">
        <p14:creationId xmlns:p14="http://schemas.microsoft.com/office/powerpoint/2010/main" val="2471944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The design for the arm consisting of soft cylindrical segments</a:t>
            </a:r>
          </a:p>
          <a:p>
            <a:r>
              <a:rPr lang="en-US" dirty="0"/>
              <a:t>is described in Marchese et al.22 As is shown in</a:t>
            </a:r>
          </a:p>
          <a:p>
            <a:r>
              <a:rPr lang="en-US" dirty="0"/>
              <a:t>Marchese et al.,23 through the characterization of various</a:t>
            </a:r>
          </a:p>
          <a:p>
            <a:r>
              <a:rPr lang="en-US" dirty="0"/>
              <a:t>actuator morphologies, the concatenation of soft cylindrical</a:t>
            </a:r>
          </a:p>
          <a:p>
            <a:r>
              <a:rPr lang="en-US" dirty="0"/>
              <a:t>segments is most suitable to build up a robotic arm that can</a:t>
            </a:r>
          </a:p>
          <a:p>
            <a:r>
              <a:rPr lang="en-US" dirty="0"/>
              <a:t>create high blocking forces per fluid energy inserted. The</a:t>
            </a:r>
          </a:p>
          <a:p>
            <a:r>
              <a:rPr lang="en-US" dirty="0"/>
              <a:t>cylindrical segments of the arm are fabricated through a retractable</a:t>
            </a:r>
          </a:p>
          <a:p>
            <a:r>
              <a:rPr lang="en-US" dirty="0"/>
              <a:t>pin fabrication technique,22 which does not require</a:t>
            </a:r>
          </a:p>
          <a:p>
            <a:r>
              <a:rPr lang="en-US" dirty="0"/>
              <a:t>lost wax cores because of their simple cylindrical cavities.</a:t>
            </a:r>
          </a:p>
          <a:p>
            <a:r>
              <a:rPr lang="en-US" dirty="0"/>
              <a:t>Each cylindrical segment can be actuated up to a bend angle</a:t>
            </a:r>
          </a:p>
          <a:p>
            <a:r>
              <a:rPr lang="en-US" dirty="0"/>
              <a:t>of about 60; this requires several segments to be combined</a:t>
            </a:r>
          </a:p>
          <a:p>
            <a:r>
              <a:rPr lang="en-US" dirty="0"/>
              <a:t>together to allow the arm to reach a large enough workspace</a:t>
            </a:r>
          </a:p>
          <a:p>
            <a:r>
              <a:rPr lang="en-US" dirty="0"/>
              <a:t>to perform proper manipulation tasks on a plane. Using six</a:t>
            </a:r>
          </a:p>
          <a:p>
            <a:r>
              <a:rPr lang="en-US" dirty="0"/>
              <a:t>segments, the robot is able to touch its tip to its base without</a:t>
            </a:r>
          </a:p>
          <a:p>
            <a:r>
              <a:rPr lang="en-US" dirty="0"/>
              <a:t>interference from the individual joint limits. The cylindrical</a:t>
            </a:r>
          </a:p>
          <a:p>
            <a:r>
              <a:rPr lang="en-US" dirty="0"/>
              <a:t>segment design with its hollow channel in the center has</a:t>
            </a:r>
          </a:p>
          <a:p>
            <a:r>
              <a:rPr lang="en-US" dirty="0"/>
              <a:t>enough space to accommodate for pneumatic tubes to connect</a:t>
            </a:r>
          </a:p>
          <a:p>
            <a:r>
              <a:rPr lang="en-US" dirty="0"/>
              <a:t>to all six cylindrical segments and additionally to the</a:t>
            </a:r>
          </a:p>
          <a:p>
            <a:r>
              <a:rPr lang="en-US" dirty="0"/>
              <a:t>pleated gripper, which is attached to the tip. The pleated</a:t>
            </a:r>
          </a:p>
          <a:p>
            <a:r>
              <a:rPr lang="en-US" dirty="0"/>
              <a:t>gripper has to be appropriately sized, just big enough to allow</a:t>
            </a:r>
          </a:p>
          <a:p>
            <a:r>
              <a:rPr lang="en-US" dirty="0"/>
              <a:t>for proper manipulation without exceeding the payload</a:t>
            </a:r>
          </a:p>
          <a:p>
            <a:r>
              <a:rPr lang="en-US" dirty="0"/>
              <a:t>capacity of the soft arm.</a:t>
            </a:r>
          </a:p>
          <a:p>
            <a:endParaRPr lang="en-US" dirty="0"/>
          </a:p>
          <a:p>
            <a:r>
              <a:rPr lang="en-US" dirty="0"/>
              <a:t>The complete </a:t>
            </a:r>
            <a:r>
              <a:rPr lang="en-US" dirty="0" err="1"/>
              <a:t>multisegment</a:t>
            </a:r>
            <a:r>
              <a:rPr lang="en-US" dirty="0"/>
              <a:t> arm is supported off the</a:t>
            </a:r>
          </a:p>
          <a:p>
            <a:r>
              <a:rPr lang="en-US" dirty="0"/>
              <a:t>ground with two roller supports per segment. The rollers</a:t>
            </a:r>
          </a:p>
          <a:p>
            <a:r>
              <a:rPr lang="en-US" dirty="0"/>
              <a:t>minimize frictional forces to the surface. If the arm would be</a:t>
            </a:r>
          </a:p>
          <a:p>
            <a:r>
              <a:rPr lang="en-US" dirty="0"/>
              <a:t>moved over a </a:t>
            </a:r>
            <a:r>
              <a:rPr lang="en-US" dirty="0" err="1"/>
              <a:t>nonslippery</a:t>
            </a:r>
            <a:r>
              <a:rPr lang="en-US" dirty="0"/>
              <a:t> surface without rollers, the frictional</a:t>
            </a:r>
          </a:p>
          <a:p>
            <a:r>
              <a:rPr lang="en-US" dirty="0"/>
              <a:t>effects would greatly reduce the agility of the arm and</a:t>
            </a:r>
          </a:p>
          <a:p>
            <a:r>
              <a:rPr lang="en-US" dirty="0"/>
              <a:t>largely increase the stick-slip friction effects with the ground,</a:t>
            </a:r>
          </a:p>
          <a:p>
            <a:r>
              <a:rPr lang="en-US" dirty="0"/>
              <a:t>rendering the arm less useful</a:t>
            </a:r>
          </a:p>
        </p:txBody>
      </p:sp>
    </p:spTree>
    <p:extLst>
      <p:ext uri="{BB962C8B-B14F-4D97-AF65-F5344CB8AC3E}">
        <p14:creationId xmlns:p14="http://schemas.microsoft.com/office/powerpoint/2010/main" val="1981273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As seen in this state flow diagram of the planner,</a:t>
            </a:r>
          </a:p>
          <a:p>
            <a:r>
              <a:rPr lang="en-US" dirty="0"/>
              <a:t>There are few blocks for the autonomous grasp and place</a:t>
            </a:r>
          </a:p>
          <a:p>
            <a:r>
              <a:rPr lang="en-US" b="1" dirty="0"/>
              <a:t> kinematic control </a:t>
            </a:r>
          </a:p>
          <a:p>
            <a:r>
              <a:rPr lang="en-US" sz="1200" b="1" i="0" u="none" strike="noStrike" kern="1200" baseline="0" dirty="0">
                <a:solidFill>
                  <a:schemeClr val="tx1"/>
                </a:solidFill>
                <a:latin typeface="+mn-lt"/>
                <a:ea typeface="+mn-ea"/>
                <a:cs typeface="+mn-cs"/>
              </a:rPr>
              <a:t>The forward kinematics algorithm </a:t>
            </a:r>
            <a:r>
              <a:rPr lang="en-US" sz="1200" b="1" i="0" u="none" strike="noStrike" kern="1200" baseline="0" dirty="0" err="1">
                <a:solidFill>
                  <a:schemeClr val="tx1"/>
                </a:solidFill>
                <a:latin typeface="+mn-lt"/>
                <a:ea typeface="+mn-ea"/>
                <a:cs typeface="+mn-cs"/>
              </a:rPr>
              <a:t>forwKin</a:t>
            </a:r>
            <a:r>
              <a:rPr lang="en-US" sz="1200" b="1" i="0" u="none" strike="noStrike" kern="1200" baseline="0" dirty="0">
                <a:solidFill>
                  <a:schemeClr val="tx1"/>
                </a:solidFill>
                <a:latin typeface="+mn-lt"/>
                <a:ea typeface="+mn-ea"/>
                <a:cs typeface="+mn-cs"/>
              </a:rPr>
              <a:t> () assumes</a:t>
            </a:r>
          </a:p>
          <a:p>
            <a:r>
              <a:rPr lang="en-US" sz="1200" b="1" i="0" u="none" strike="noStrike" kern="1200" baseline="0" dirty="0">
                <a:solidFill>
                  <a:schemeClr val="tx1"/>
                </a:solidFill>
                <a:latin typeface="+mn-lt"/>
                <a:ea typeface="+mn-ea"/>
                <a:cs typeface="+mn-cs"/>
              </a:rPr>
              <a:t>piecewise constant curvature</a:t>
            </a: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order to uniquely fit a</a:t>
            </a:r>
          </a:p>
          <a:p>
            <a:r>
              <a:rPr lang="en-US" sz="1200" b="0" i="0" u="none" strike="noStrike" kern="1200" baseline="0" dirty="0">
                <a:solidFill>
                  <a:schemeClr val="tx1"/>
                </a:solidFill>
                <a:latin typeface="+mn-lt"/>
                <a:ea typeface="+mn-ea"/>
                <a:cs typeface="+mn-cs"/>
              </a:rPr>
              <a:t>configuration representation to measured endpoint data in</a:t>
            </a:r>
          </a:p>
          <a:p>
            <a:r>
              <a:rPr lang="en-US" sz="1200" b="0" i="0" u="none" strike="noStrike" kern="1200" baseline="0" dirty="0">
                <a:solidFill>
                  <a:schemeClr val="tx1"/>
                </a:solidFill>
                <a:latin typeface="+mn-lt"/>
                <a:ea typeface="+mn-ea"/>
                <a:cs typeface="+mn-cs"/>
              </a:rPr>
              <a:t>real-time</a:t>
            </a:r>
            <a:r>
              <a:rPr lang="en-US" sz="1200" b="1" i="0" u="none" strike="noStrike" kern="1200" baseline="0" dirty="0">
                <a:solidFill>
                  <a:schemeClr val="tx1"/>
                </a:solidFill>
                <a:latin typeface="+mn-lt"/>
                <a:ea typeface="+mn-ea"/>
                <a:cs typeface="+mn-cs"/>
              </a:rPr>
              <a:t>, </a:t>
            </a:r>
            <a:r>
              <a:rPr lang="en-US" sz="1200" b="1" i="0" u="none" strike="noStrike" kern="1200" baseline="0" dirty="0" err="1">
                <a:solidFill>
                  <a:schemeClr val="tx1"/>
                </a:solidFill>
                <a:latin typeface="+mn-lt"/>
                <a:ea typeface="+mn-ea"/>
                <a:cs typeface="+mn-cs"/>
              </a:rPr>
              <a:t>singSegInvKin</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The inputs</a:t>
            </a:r>
          </a:p>
          <a:p>
            <a:r>
              <a:rPr lang="en-US" sz="1200" b="0" i="0" u="none" strike="noStrike" kern="1200" baseline="0" dirty="0">
                <a:solidFill>
                  <a:schemeClr val="tx1"/>
                </a:solidFill>
                <a:latin typeface="+mn-lt"/>
                <a:ea typeface="+mn-ea"/>
                <a:cs typeface="+mn-cs"/>
              </a:rPr>
              <a:t>to this block are the start and endpoint measurements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Measured curvature </a:t>
            </a:r>
            <a:r>
              <a:rPr lang="en-US" sz="1200" b="1" i="0" u="none" strike="noStrike" kern="1200" baseline="0" dirty="0" err="1">
                <a:solidFill>
                  <a:schemeClr val="tx1"/>
                </a:solidFill>
                <a:latin typeface="+mn-lt"/>
                <a:ea typeface="+mn-ea"/>
                <a:cs typeface="+mn-cs"/>
              </a:rPr>
              <a:t>kmeas</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segment length </a:t>
            </a:r>
            <a:r>
              <a:rPr lang="en-US" sz="1200" b="1" i="0" u="none" strike="noStrike" kern="1200" baseline="0" dirty="0" err="1">
                <a:solidFill>
                  <a:schemeClr val="tx1"/>
                </a:solidFill>
                <a:latin typeface="+mn-lt"/>
                <a:ea typeface="+mn-ea"/>
                <a:cs typeface="+mn-cs"/>
              </a:rPr>
              <a:t>Lmeas</a:t>
            </a:r>
            <a:r>
              <a:rPr lang="en-US" sz="1200" b="0" i="0" u="none" strike="noStrike" kern="1200" baseline="0" dirty="0">
                <a:solidFill>
                  <a:schemeClr val="tx1"/>
                </a:solidFill>
                <a:latin typeface="+mn-lt"/>
                <a:ea typeface="+mn-ea"/>
                <a:cs typeface="+mn-cs"/>
              </a:rPr>
              <a:t>. A cascaded </a:t>
            </a:r>
            <a:r>
              <a:rPr lang="en-US" sz="1200" b="0" i="0" u="none" strike="noStrike" kern="1200" baseline="0" dirty="0" err="1">
                <a:solidFill>
                  <a:schemeClr val="tx1"/>
                </a:solidFill>
                <a:latin typeface="+mn-lt"/>
                <a:ea typeface="+mn-ea"/>
                <a:cs typeface="+mn-cs"/>
              </a:rPr>
              <a:t>closedloop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curvature controller </a:t>
            </a:r>
            <a:r>
              <a:rPr lang="en-US" sz="1200" b="1" i="0" u="none" strike="noStrike" kern="1200" baseline="0" dirty="0" err="1">
                <a:solidFill>
                  <a:schemeClr val="tx1"/>
                </a:solidFill>
                <a:latin typeface="+mn-lt"/>
                <a:ea typeface="+mn-ea"/>
                <a:cs typeface="+mn-cs"/>
              </a:rPr>
              <a:t>curvatureController</a:t>
            </a:r>
            <a:r>
              <a:rPr lang="en-US" sz="1200" b="1"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takes the target curvatures </a:t>
            </a:r>
            <a:r>
              <a:rPr lang="en-US" sz="1200" b="1" i="0" u="none" strike="noStrike" kern="1200" baseline="0" dirty="0" err="1">
                <a:solidFill>
                  <a:schemeClr val="tx1"/>
                </a:solidFill>
                <a:latin typeface="+mn-lt"/>
                <a:ea typeface="+mn-ea"/>
                <a:cs typeface="+mn-cs"/>
              </a:rPr>
              <a:t>ktarget</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as its input and resolves the</a:t>
            </a:r>
          </a:p>
          <a:p>
            <a:r>
              <a:rPr lang="en-US" sz="1200" b="0" i="0" u="none" strike="noStrike" kern="1200" baseline="0" dirty="0">
                <a:solidFill>
                  <a:schemeClr val="tx1"/>
                </a:solidFill>
                <a:latin typeface="+mn-lt"/>
                <a:ea typeface="+mn-ea"/>
                <a:cs typeface="+mn-cs"/>
              </a:rPr>
              <a:t>error between </a:t>
            </a:r>
            <a:r>
              <a:rPr lang="en-US" sz="1200" b="1" i="0" u="none" strike="noStrike" kern="1200" baseline="0" dirty="0" err="1">
                <a:solidFill>
                  <a:schemeClr val="tx1"/>
                </a:solidFill>
                <a:latin typeface="+mn-lt"/>
                <a:ea typeface="+mn-ea"/>
                <a:cs typeface="+mn-cs"/>
              </a:rPr>
              <a:t>ktarget</a:t>
            </a:r>
            <a:r>
              <a:rPr lang="en-US" sz="1200" b="0" i="0" u="none" strike="noStrike" kern="1200" baseline="0" dirty="0">
                <a:solidFill>
                  <a:schemeClr val="tx1"/>
                </a:solidFill>
                <a:latin typeface="+mn-lt"/>
                <a:ea typeface="+mn-ea"/>
                <a:cs typeface="+mn-cs"/>
              </a:rPr>
              <a:t> and </a:t>
            </a:r>
            <a:r>
              <a:rPr lang="en-US" sz="1200" b="1" i="0" u="none" strike="noStrike" kern="1200" baseline="0" dirty="0" err="1">
                <a:solidFill>
                  <a:schemeClr val="tx1"/>
                </a:solidFill>
                <a:latin typeface="+mn-lt"/>
                <a:ea typeface="+mn-ea"/>
                <a:cs typeface="+mn-cs"/>
              </a:rPr>
              <a:t>kmeas</a:t>
            </a:r>
            <a:r>
              <a:rPr lang="en-US" sz="1200" b="0" i="0" u="none" strike="noStrike" kern="1200" baseline="0" dirty="0">
                <a:solidFill>
                  <a:schemeClr val="tx1"/>
                </a:solidFill>
                <a:latin typeface="+mn-lt"/>
                <a:ea typeface="+mn-ea"/>
                <a:cs typeface="+mn-cs"/>
              </a:rPr>
              <a:t> by continuously adjusting the</a:t>
            </a:r>
          </a:p>
          <a:p>
            <a:r>
              <a:rPr lang="en-US" sz="1200" b="0" i="0" u="none" strike="noStrike" kern="1200" baseline="0" dirty="0">
                <a:solidFill>
                  <a:schemeClr val="tx1"/>
                </a:solidFill>
                <a:latin typeface="+mn-lt"/>
                <a:ea typeface="+mn-ea"/>
                <a:cs typeface="+mn-cs"/>
              </a:rPr>
              <a:t>fluidic drive cylinder array.</a:t>
            </a:r>
          </a:p>
        </p:txBody>
      </p:sp>
    </p:spTree>
    <p:extLst>
      <p:ext uri="{BB962C8B-B14F-4D97-AF65-F5344CB8AC3E}">
        <p14:creationId xmlns:p14="http://schemas.microsoft.com/office/powerpoint/2010/main" val="1307907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Figure 7. In 23 of 25 experimental trials shown, the manipulator</a:t>
            </a:r>
          </a:p>
          <a:p>
            <a:r>
              <a:rPr lang="en-US" sz="1200" b="0" i="0" u="none" strike="noStrike" kern="1200" baseline="0" dirty="0">
                <a:solidFill>
                  <a:schemeClr val="tx1"/>
                </a:solidFill>
                <a:latin typeface="+mn-lt"/>
                <a:ea typeface="+mn-ea"/>
                <a:cs typeface="+mn-cs"/>
              </a:rPr>
              <a:t>successfully achieved the task of grasping an object</a:t>
            </a:r>
          </a:p>
          <a:p>
            <a:r>
              <a:rPr lang="en-US" sz="1200" b="0" i="0" u="none" strike="noStrike" kern="1200" baseline="0" dirty="0">
                <a:solidFill>
                  <a:schemeClr val="tx1"/>
                </a:solidFill>
                <a:latin typeface="+mn-lt"/>
                <a:ea typeface="+mn-ea"/>
                <a:cs typeface="+mn-cs"/>
              </a:rPr>
              <a:t>and placing it at a bin location shown in red. The test object</a:t>
            </a:r>
          </a:p>
          <a:p>
            <a:r>
              <a:rPr lang="en-US" sz="1200" b="0" i="0" u="none" strike="noStrike" kern="1200" baseline="0" dirty="0">
                <a:solidFill>
                  <a:schemeClr val="tx1"/>
                </a:solidFill>
                <a:latin typeface="+mn-lt"/>
                <a:ea typeface="+mn-ea"/>
                <a:cs typeface="+mn-cs"/>
              </a:rPr>
              <a:t>has a weight of 18 g and a diameter of 3.3 cm. The object was</a:t>
            </a:r>
          </a:p>
          <a:p>
            <a:r>
              <a:rPr lang="en-US" sz="1200" b="0" i="0" u="none" strike="noStrike" kern="1200" baseline="0" dirty="0">
                <a:solidFill>
                  <a:schemeClr val="tx1"/>
                </a:solidFill>
                <a:latin typeface="+mn-lt"/>
                <a:ea typeface="+mn-ea"/>
                <a:cs typeface="+mn-cs"/>
              </a:rPr>
              <a:t>placed five times on each of the five points marked on the</a:t>
            </a:r>
          </a:p>
          <a:p>
            <a:r>
              <a:rPr lang="en-US" sz="1200" b="0" i="0" u="none" strike="noStrike" kern="1200" baseline="0" dirty="0">
                <a:solidFill>
                  <a:schemeClr val="tx1"/>
                </a:solidFill>
                <a:latin typeface="+mn-lt"/>
                <a:ea typeface="+mn-ea"/>
                <a:cs typeface="+mn-cs"/>
              </a:rPr>
              <a:t>board. The markers only serve as a reference point for the user</a:t>
            </a:r>
          </a:p>
          <a:p>
            <a:r>
              <a:rPr lang="en-US" sz="1200" b="0" i="0" u="none" strike="noStrike" kern="1200" baseline="0" dirty="0">
                <a:solidFill>
                  <a:schemeClr val="tx1"/>
                </a:solidFill>
                <a:latin typeface="+mn-lt"/>
                <a:ea typeface="+mn-ea"/>
                <a:cs typeface="+mn-cs"/>
              </a:rPr>
              <a:t>to place the object roughly at the same point at every repetition.</a:t>
            </a:r>
          </a:p>
          <a:p>
            <a:r>
              <a:rPr lang="en-US" sz="1200" b="0" i="0" u="none" strike="noStrike" kern="1200" baseline="0" dirty="0">
                <a:solidFill>
                  <a:schemeClr val="tx1"/>
                </a:solidFill>
                <a:latin typeface="+mn-lt"/>
                <a:ea typeface="+mn-ea"/>
                <a:cs typeface="+mn-cs"/>
              </a:rPr>
              <a:t>The user’s placing accuracy is not important to the</a:t>
            </a:r>
          </a:p>
          <a:p>
            <a:r>
              <a:rPr lang="en-US" sz="1200" b="0" i="0" u="none" strike="noStrike" kern="1200" baseline="0" dirty="0">
                <a:solidFill>
                  <a:schemeClr val="tx1"/>
                </a:solidFill>
                <a:latin typeface="+mn-lt"/>
                <a:ea typeface="+mn-ea"/>
                <a:cs typeface="+mn-cs"/>
              </a:rPr>
              <a:t>algorithm, since the tracking system reregisters the position</a:t>
            </a:r>
          </a:p>
          <a:p>
            <a:r>
              <a:rPr lang="en-US" sz="1200" b="0" i="0" u="none" strike="noStrike" kern="1200" baseline="0" dirty="0">
                <a:solidFill>
                  <a:schemeClr val="tx1"/>
                </a:solidFill>
                <a:latin typeface="+mn-lt"/>
                <a:ea typeface="+mn-ea"/>
                <a:cs typeface="+mn-cs"/>
              </a:rPr>
              <a:t>of the object every time it is placed. The five points were</a:t>
            </a:r>
          </a:p>
          <a:p>
            <a:r>
              <a:rPr lang="en-US" sz="1200" b="0" i="0" u="none" strike="noStrike" kern="1200" baseline="0" dirty="0">
                <a:solidFill>
                  <a:schemeClr val="tx1"/>
                </a:solidFill>
                <a:latin typeface="+mn-lt"/>
                <a:ea typeface="+mn-ea"/>
                <a:cs typeface="+mn-cs"/>
              </a:rPr>
              <a:t>chosen to approximately represent the major portion of the</a:t>
            </a:r>
          </a:p>
          <a:p>
            <a:r>
              <a:rPr lang="en-US" sz="1200" b="0" i="0" u="none" strike="noStrike" kern="1200" baseline="0" dirty="0">
                <a:solidFill>
                  <a:schemeClr val="tx1"/>
                </a:solidFill>
                <a:latin typeface="+mn-lt"/>
                <a:ea typeface="+mn-ea"/>
                <a:cs typeface="+mn-cs"/>
              </a:rPr>
              <a:t>manipulator’s reachable workspace. As long as the root of the</a:t>
            </a:r>
          </a:p>
          <a:p>
            <a:r>
              <a:rPr lang="en-US" sz="1200" b="0" i="0" u="none" strike="noStrike" kern="1200" baseline="0" dirty="0">
                <a:solidFill>
                  <a:schemeClr val="tx1"/>
                </a:solidFill>
                <a:latin typeface="+mn-lt"/>
                <a:ea typeface="+mn-ea"/>
                <a:cs typeface="+mn-cs"/>
              </a:rPr>
              <a:t>gripper stops so that the object is located within the capture</a:t>
            </a:r>
          </a:p>
          <a:p>
            <a:r>
              <a:rPr lang="en-US" sz="1200" b="0" i="0" u="none" strike="noStrike" kern="1200" baseline="0" dirty="0">
                <a:solidFill>
                  <a:schemeClr val="tx1"/>
                </a:solidFill>
                <a:latin typeface="+mn-lt"/>
                <a:ea typeface="+mn-ea"/>
                <a:cs typeface="+mn-cs"/>
              </a:rPr>
              <a:t>region, the gripper will pick it up through its sweeping closing</a:t>
            </a:r>
          </a:p>
          <a:p>
            <a:r>
              <a:rPr lang="en-US" sz="1200" b="0" i="0" u="none" strike="noStrike" kern="1200" baseline="0" dirty="0">
                <a:solidFill>
                  <a:schemeClr val="tx1"/>
                </a:solidFill>
                <a:latin typeface="+mn-lt"/>
                <a:ea typeface="+mn-ea"/>
                <a:cs typeface="+mn-cs"/>
              </a:rPr>
              <a:t>motion.</a:t>
            </a:r>
            <a:endParaRPr lang="en-US" dirty="0"/>
          </a:p>
        </p:txBody>
      </p:sp>
    </p:spTree>
    <p:extLst>
      <p:ext uri="{BB962C8B-B14F-4D97-AF65-F5344CB8AC3E}">
        <p14:creationId xmlns:p14="http://schemas.microsoft.com/office/powerpoint/2010/main" val="3700515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5371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39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90006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Inspiration from Human hand</a:t>
            </a:r>
          </a:p>
          <a:p>
            <a:r>
              <a:rPr lang="en-US" dirty="0"/>
              <a:t>Basic Motion of the finger can be divided by flexion-extension motion, abduction-adduction motion and rotating motion of the thumb</a:t>
            </a:r>
          </a:p>
          <a:p>
            <a:r>
              <a:rPr lang="en-US" dirty="0"/>
              <a:t>Motion acted together with several fingers is called grasping.</a:t>
            </a:r>
          </a:p>
          <a:p>
            <a:r>
              <a:rPr lang="en-US" dirty="0"/>
              <a:t>Grasping is divided into 2 parts</a:t>
            </a:r>
          </a:p>
          <a:p>
            <a:r>
              <a:rPr lang="en-US" dirty="0"/>
              <a:t>1)Power grasping (mostly heavy objects)</a:t>
            </a:r>
          </a:p>
          <a:p>
            <a:r>
              <a:rPr lang="en-US" dirty="0"/>
              <a:t>2) Finger tip grasping(for objects smaller than finger circumference)</a:t>
            </a:r>
          </a:p>
          <a:p>
            <a:endParaRPr lang="en-US" dirty="0"/>
          </a:p>
          <a:p>
            <a:r>
              <a:rPr lang="en-US" dirty="0"/>
              <a:t>In this paper they have used this fingers to open a door knob and this fingers are attached to an aerial manipulator. </a:t>
            </a:r>
          </a:p>
          <a:p>
            <a:endParaRPr lang="en-US" dirty="0"/>
          </a:p>
        </p:txBody>
      </p:sp>
    </p:spTree>
    <p:extLst>
      <p:ext uri="{BB962C8B-B14F-4D97-AF65-F5344CB8AC3E}">
        <p14:creationId xmlns:p14="http://schemas.microsoft.com/office/powerpoint/2010/main" val="2453741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Here, the design is based on human finger</a:t>
            </a:r>
          </a:p>
          <a:p>
            <a:r>
              <a:rPr lang="en-US" dirty="0"/>
              <a:t>By taking only thumb, index and small portion of palm without reducing the capability of both power and fingertip grasping</a:t>
            </a:r>
          </a:p>
          <a:p>
            <a:r>
              <a:rPr lang="en-US" dirty="0"/>
              <a:t>They have also designed a finger nail for finger tip grasping</a:t>
            </a:r>
          </a:p>
          <a:p>
            <a:r>
              <a:rPr lang="en-US" sz="1200" b="0" i="0" u="none" strike="noStrike" kern="1200" baseline="0" dirty="0">
                <a:solidFill>
                  <a:schemeClr val="tx1"/>
                </a:solidFill>
                <a:latin typeface="+mn-lt"/>
                <a:ea typeface="+mn-ea"/>
                <a:cs typeface="+mn-cs"/>
              </a:rPr>
              <a:t>The joints made by flat tube pleated into zigzag structure and connected together to all the joint (IP(Interphalangeal ) and MCP(Metacarpophalangeal) joints) in one chamber of tube so that it could produce one degree of freedom flexion motion of grasping. Joints generate bending motion when pressurize with pneumatic energy source by expanding the zigzag tube into hemisphere-like structure which then transfer the force to bend the finger phalange.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Actuation of joints is very important for the grasping phase.</a:t>
            </a:r>
          </a:p>
          <a:p>
            <a:r>
              <a:rPr lang="en-US" sz="1200" b="0" i="0" u="none" strike="noStrike" kern="1200" baseline="0" dirty="0">
                <a:solidFill>
                  <a:schemeClr val="tx1"/>
                </a:solidFill>
                <a:latin typeface="+mn-lt"/>
                <a:ea typeface="+mn-ea"/>
                <a:cs typeface="+mn-cs"/>
              </a:rPr>
              <a:t>In this case, we set the sequence</a:t>
            </a:r>
          </a:p>
          <a:p>
            <a:r>
              <a:rPr lang="en-US" sz="1200" b="0" i="0" u="none" strike="noStrike" kern="1200" baseline="0" dirty="0">
                <a:solidFill>
                  <a:schemeClr val="tx1"/>
                </a:solidFill>
                <a:latin typeface="+mn-lt"/>
                <a:ea typeface="+mn-ea"/>
                <a:cs typeface="+mn-cs"/>
              </a:rPr>
              <a:t>which both MCP joint move first followed by middle IP joint</a:t>
            </a:r>
          </a:p>
          <a:p>
            <a:r>
              <a:rPr lang="en-US" sz="1200" b="0" i="0" u="none" strike="noStrike" kern="1200" baseline="0" dirty="0">
                <a:solidFill>
                  <a:schemeClr val="tx1"/>
                </a:solidFill>
                <a:latin typeface="+mn-lt"/>
                <a:ea typeface="+mn-ea"/>
                <a:cs typeface="+mn-cs"/>
              </a:rPr>
              <a:t>and the last distal IP joint. As a result, a fingertip grasping</a:t>
            </a:r>
          </a:p>
          <a:p>
            <a:r>
              <a:rPr lang="en-US" sz="1200" b="0" i="0" u="none" strike="noStrike" kern="1200" baseline="0" dirty="0">
                <a:solidFill>
                  <a:schemeClr val="tx1"/>
                </a:solidFill>
                <a:latin typeface="+mn-lt"/>
                <a:ea typeface="+mn-ea"/>
                <a:cs typeface="+mn-cs"/>
              </a:rPr>
              <a:t>can be performed while power grasping could also be achieved for object with size larger than fingers circumference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designing the fingers they have taken few parameters</a:t>
            </a:r>
          </a:p>
          <a:p>
            <a:pPr marL="228600" indent="-228600">
              <a:buAutoNum type="arabicParenR"/>
            </a:pPr>
            <a:r>
              <a:rPr lang="en-US" sz="1200" b="0" i="0" u="none" strike="noStrike" kern="1200" baseline="0" dirty="0">
                <a:solidFill>
                  <a:schemeClr val="tx1"/>
                </a:solidFill>
                <a:latin typeface="+mn-lt"/>
                <a:ea typeface="+mn-ea"/>
                <a:cs typeface="+mn-cs"/>
              </a:rPr>
              <a:t>Uniformly distribution force</a:t>
            </a:r>
          </a:p>
          <a:p>
            <a:pPr marL="228600" indent="-228600">
              <a:buAutoNum type="arabicParenR"/>
            </a:pPr>
            <a:r>
              <a:rPr lang="en-US" sz="1200" b="0" i="0" u="none" strike="noStrike" kern="1200" baseline="0" dirty="0">
                <a:solidFill>
                  <a:schemeClr val="tx1"/>
                </a:solidFill>
                <a:latin typeface="+mn-lt"/>
                <a:ea typeface="+mn-ea"/>
                <a:cs typeface="+mn-cs"/>
              </a:rPr>
              <a:t>Joint angle Torque formulation</a:t>
            </a:r>
          </a:p>
          <a:p>
            <a:pPr marL="228600" indent="-228600">
              <a:buAutoNum type="arabicParenR"/>
            </a:pPr>
            <a:r>
              <a:rPr lang="en-US" sz="1200" b="0" i="0" u="none" strike="noStrike" kern="1200" baseline="0" dirty="0">
                <a:solidFill>
                  <a:schemeClr val="tx1"/>
                </a:solidFill>
                <a:latin typeface="+mn-lt"/>
                <a:ea typeface="+mn-ea"/>
                <a:cs typeface="+mn-cs"/>
              </a:rPr>
              <a:t>Parameter selection for the finger</a:t>
            </a:r>
          </a:p>
          <a:p>
            <a:pPr marL="0" indent="0">
              <a:buNone/>
            </a:pPr>
            <a:endParaRPr lang="en-US" sz="12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242240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As you can see from the image they have grasped various ADL activities of Daily living objects from their gripper.</a:t>
            </a:r>
          </a:p>
          <a:p>
            <a:r>
              <a:rPr lang="en-US" dirty="0"/>
              <a:t>The finger actuator was </a:t>
            </a:r>
          </a:p>
          <a:p>
            <a:r>
              <a:rPr lang="en-US" dirty="0"/>
              <a:t>137 gram and 163 mm and had a force of 11.07N contact force</a:t>
            </a:r>
          </a:p>
          <a:p>
            <a:r>
              <a:rPr lang="en-US" dirty="0"/>
              <a:t>They had uniform force distribution</a:t>
            </a:r>
          </a:p>
          <a:p>
            <a:r>
              <a:rPr lang="en-US" dirty="0"/>
              <a:t>The fingers could generate force by weight ration around 2.5 times larger than the existing finger actuator (with metal gears they had made earlier)</a:t>
            </a:r>
          </a:p>
          <a:p>
            <a:endParaRPr lang="en-US" dirty="0"/>
          </a:p>
          <a:p>
            <a:endParaRPr lang="en-US" dirty="0"/>
          </a:p>
          <a:p>
            <a:r>
              <a:rPr lang="en-US" dirty="0"/>
              <a:t>Now the question comes why to design and make this light weight fingers.</a:t>
            </a:r>
          </a:p>
          <a:p>
            <a:r>
              <a:rPr lang="en-US" sz="1200" b="0" i="0" u="none" strike="noStrike" kern="1200" baseline="0" dirty="0">
                <a:solidFill>
                  <a:schemeClr val="tx1"/>
                </a:solidFill>
                <a:latin typeface="+mn-lt"/>
                <a:ea typeface="+mn-ea"/>
                <a:cs typeface="+mn-cs"/>
              </a:rPr>
              <a:t>Build a lightweight and large grasping force finger</a:t>
            </a:r>
          </a:p>
          <a:p>
            <a:r>
              <a:rPr lang="en-US" sz="1200" b="0" i="0" u="none" strike="noStrike" kern="1200" baseline="0" dirty="0">
                <a:solidFill>
                  <a:schemeClr val="tx1"/>
                </a:solidFill>
                <a:latin typeface="+mn-lt"/>
                <a:ea typeface="+mn-ea"/>
                <a:cs typeface="+mn-cs"/>
              </a:rPr>
              <a:t>actuator is important especially when the weight factor is</a:t>
            </a:r>
          </a:p>
          <a:p>
            <a:r>
              <a:rPr lang="en-US" sz="1200" b="0" i="0" u="none" strike="noStrike" kern="1200" baseline="0" dirty="0">
                <a:solidFill>
                  <a:schemeClr val="tx1"/>
                </a:solidFill>
                <a:latin typeface="+mn-lt"/>
                <a:ea typeface="+mn-ea"/>
                <a:cs typeface="+mn-cs"/>
              </a:rPr>
              <a:t>crucial such as for aerial manipulator. </a:t>
            </a:r>
          </a:p>
          <a:p>
            <a:endParaRPr lang="en-US" dirty="0"/>
          </a:p>
        </p:txBody>
      </p:sp>
    </p:spTree>
    <p:extLst>
      <p:ext uri="{BB962C8B-B14F-4D97-AF65-F5344CB8AC3E}">
        <p14:creationId xmlns:p14="http://schemas.microsoft.com/office/powerpoint/2010/main" val="389429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Build a lightweight and large grasping force finger</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actuator is important especially when the weight factor is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crucial such as for aerial manipulator.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Our previous research on aerial manipulator to open the door had been introduced</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here [6]. With this concept and our proposed lightweight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finger actuator, we can expect the robot to perform door</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opening mission for both round and bar type knob.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performance of door opening function can be seen in fig. 9.</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In order for the robot to be able twisting door knob, the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robot must perch on the environment.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In this robot, we use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two-pair of suction pad for attaching the whole body of</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aerial manipulator on the door plane.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By controlling the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vacuum activation sequence, we can perform both perching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and detaching behavior as had been explained in [6].</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Lightweight manipulator is also important considering the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payload limit of aerial robot. Built general manipulator</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composed by servo motor and link is not enough to handle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weight limit.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 introduce ADD-ARM which have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weight 40% lighter compare with general manipulator [6].</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It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also transferred the force effectively while negate the knob</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torque spring when twisting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The end effector of the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manipulator then installed with our finger actuator so it could</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grasp and twist the door knob. </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To open the door, after the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robot perching, it push the door by using thrust force from</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propeller.</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39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 name="Shape 13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b="0" i="0" u="none" strike="noStrike" kern="1200" baseline="0" dirty="0">
                <a:solidFill>
                  <a:schemeClr val="tx1"/>
                </a:solidFill>
                <a:latin typeface="+mn-lt"/>
                <a:ea typeface="+mn-ea"/>
                <a:cs typeface="+mn-cs"/>
              </a:rPr>
              <a:t>In this work, we aim to design a soft grasping system with</a:t>
            </a:r>
          </a:p>
          <a:p>
            <a:r>
              <a:rPr lang="en-US" sz="1200" b="0" i="0" u="none" strike="noStrike" kern="1200" baseline="0" dirty="0">
                <a:solidFill>
                  <a:schemeClr val="tx1"/>
                </a:solidFill>
                <a:latin typeface="+mn-lt"/>
                <a:ea typeface="+mn-ea"/>
                <a:cs typeface="+mn-cs"/>
              </a:rPr>
              <a:t>both adaptation ability and robust grasping security. A novel </a:t>
            </a:r>
            <a:r>
              <a:rPr lang="en-US" sz="1200" b="0" i="0" u="none" strike="noStrike" kern="1200" baseline="0" dirty="0" err="1">
                <a:solidFill>
                  <a:schemeClr val="tx1"/>
                </a:solidFill>
                <a:latin typeface="+mn-lt"/>
                <a:ea typeface="+mn-ea"/>
                <a:cs typeface="+mn-cs"/>
              </a:rPr>
              <a:t>trifingered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soft-robotic gripper is proposed, comprising of three</a:t>
            </a:r>
          </a:p>
          <a:p>
            <a:r>
              <a:rPr lang="en-US" sz="1200" b="0" i="0" u="none" strike="noStrike" kern="1200" baseline="0" dirty="0">
                <a:solidFill>
                  <a:schemeClr val="tx1"/>
                </a:solidFill>
                <a:latin typeface="+mn-lt"/>
                <a:ea typeface="+mn-ea"/>
                <a:cs typeface="+mn-cs"/>
              </a:rPr>
              <a:t>dual-chambered ellipse-profile soft pneumatic fingers, and a</a:t>
            </a:r>
          </a:p>
          <a:p>
            <a:r>
              <a:rPr lang="en-US" sz="1200" b="0" i="0" u="none" strike="noStrike" kern="1200" baseline="0" dirty="0">
                <a:solidFill>
                  <a:schemeClr val="tx1"/>
                </a:solidFill>
                <a:latin typeface="+mn-lt"/>
                <a:ea typeface="+mn-ea"/>
                <a:cs typeface="+mn-cs"/>
              </a:rPr>
              <a:t>novel palm design with a compliant chamber. Both the fingers</a:t>
            </a:r>
          </a:p>
          <a:p>
            <a:r>
              <a:rPr lang="en-US" sz="1200" b="0" i="0" u="none" strike="noStrike" kern="1200" baseline="0" dirty="0">
                <a:solidFill>
                  <a:schemeClr val="tx1"/>
                </a:solidFill>
                <a:latin typeface="+mn-lt"/>
                <a:ea typeface="+mn-ea"/>
                <a:cs typeface="+mn-cs"/>
              </a:rPr>
              <a:t>and the palm featured surface textures for enhanced grasping</a:t>
            </a:r>
          </a:p>
          <a:p>
            <a:r>
              <a:rPr lang="en-US" sz="1200" b="0" i="0" u="none" strike="noStrike" kern="1200" baseline="0" dirty="0">
                <a:solidFill>
                  <a:schemeClr val="tx1"/>
                </a:solidFill>
                <a:latin typeface="+mn-lt"/>
                <a:ea typeface="+mn-ea"/>
                <a:cs typeface="+mn-cs"/>
              </a:rPr>
              <a:t>reliability. The resulting soft-robotic gripper with 406 g </a:t>
            </a:r>
            <a:r>
              <a:rPr lang="en-US" sz="1200" b="0" i="0" u="none" strike="noStrike" kern="1200" baseline="0" dirty="0" err="1">
                <a:solidFill>
                  <a:schemeClr val="tx1"/>
                </a:solidFill>
                <a:latin typeface="+mn-lt"/>
                <a:ea typeface="+mn-ea"/>
                <a:cs typeface="+mn-cs"/>
              </a:rPr>
              <a:t>selfweight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could securely hold 4 kg payload at an input pressure</a:t>
            </a:r>
          </a:p>
          <a:p>
            <a:r>
              <a:rPr lang="en-US" sz="1200" b="0" i="0" u="none" strike="noStrike" kern="1200" baseline="0" dirty="0">
                <a:solidFill>
                  <a:schemeClr val="tx1"/>
                </a:solidFill>
                <a:latin typeface="+mn-lt"/>
                <a:ea typeface="+mn-ea"/>
                <a:cs typeface="+mn-cs"/>
              </a:rPr>
              <a:t>of 100 kPa, sufficiently covering most objects in ADL. The</a:t>
            </a:r>
          </a:p>
          <a:p>
            <a:r>
              <a:rPr lang="en-US" sz="1200" b="0" i="0" u="none" strike="noStrike" kern="1200" baseline="0" dirty="0">
                <a:solidFill>
                  <a:schemeClr val="tx1"/>
                </a:solidFill>
                <a:latin typeface="+mn-lt"/>
                <a:ea typeface="+mn-ea"/>
                <a:cs typeface="+mn-cs"/>
              </a:rPr>
              <a:t>design of the soft-robotic gripper will be presented in Section II,</a:t>
            </a:r>
          </a:p>
          <a:p>
            <a:r>
              <a:rPr lang="en-US" sz="1200" b="0" i="0" u="none" strike="noStrike" kern="1200" baseline="0" dirty="0">
                <a:solidFill>
                  <a:schemeClr val="tx1"/>
                </a:solidFill>
                <a:latin typeface="+mn-lt"/>
                <a:ea typeface="+mn-ea"/>
                <a:cs typeface="+mn-cs"/>
              </a:rPr>
              <a:t>followed by the fabrication process in Section III. Experimental</a:t>
            </a:r>
          </a:p>
          <a:p>
            <a:r>
              <a:rPr lang="en-US" sz="1200" b="0" i="0" u="none" strike="noStrike" kern="1200" baseline="0" dirty="0">
                <a:solidFill>
                  <a:schemeClr val="tx1"/>
                </a:solidFill>
                <a:latin typeface="+mn-lt"/>
                <a:ea typeface="+mn-ea"/>
                <a:cs typeface="+mn-cs"/>
              </a:rPr>
              <a:t>results on the fabricated gripper will be presented in Section IV,</a:t>
            </a:r>
          </a:p>
          <a:p>
            <a:r>
              <a:rPr lang="en-US" sz="1200" b="0" i="0" u="none" strike="noStrike" kern="1200" baseline="0" dirty="0">
                <a:solidFill>
                  <a:schemeClr val="tx1"/>
                </a:solidFill>
                <a:latin typeface="+mn-lt"/>
                <a:ea typeface="+mn-ea"/>
                <a:cs typeface="+mn-cs"/>
              </a:rPr>
              <a:t>with conclusions in Section V.</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2626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10</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The proposed soft bending actuator in this study comprises</a:t>
            </a:r>
          </a:p>
          <a:p>
            <a:r>
              <a:rPr lang="en-US" dirty="0"/>
              <a:t>of two axially-aligned sections, with each section actuated</a:t>
            </a:r>
          </a:p>
          <a:p>
            <a:r>
              <a:rPr lang="en-US" dirty="0"/>
              <a:t>independently, as shown in Fig.</a:t>
            </a:r>
          </a:p>
          <a:p>
            <a:endParaRPr lang="en-US" dirty="0"/>
          </a:p>
          <a:p>
            <a:endParaRPr lang="en-US" dirty="0"/>
          </a:p>
          <a:p>
            <a:r>
              <a:rPr lang="en-US" dirty="0"/>
              <a:t>The independent</a:t>
            </a:r>
          </a:p>
          <a:p>
            <a:r>
              <a:rPr lang="en-US" dirty="0"/>
              <a:t>sections enabled two actuation modes of the finger:</a:t>
            </a:r>
          </a:p>
          <a:p>
            <a:r>
              <a:rPr lang="en-US" dirty="0"/>
              <a:t>1) If the two chambers are pressurized with the same input</a:t>
            </a:r>
          </a:p>
          <a:p>
            <a:r>
              <a:rPr lang="en-US" dirty="0"/>
              <a:t>pressure, the deformation of the proposed finger will be</a:t>
            </a:r>
          </a:p>
          <a:p>
            <a:r>
              <a:rPr lang="en-US" dirty="0"/>
              <a:t>similar to the single-chamber actuator in [23] with similar</a:t>
            </a:r>
          </a:p>
          <a:p>
            <a:r>
              <a:rPr lang="en-US" dirty="0"/>
              <a:t>dimensions.</a:t>
            </a:r>
          </a:p>
          <a:p>
            <a:r>
              <a:rPr lang="en-US" dirty="0"/>
              <a:t>2) If the two sections are actuated independently, resulting in</a:t>
            </a:r>
          </a:p>
          <a:p>
            <a:r>
              <a:rPr lang="en-US" dirty="0"/>
              <a:t>different θ1 and θ2 angles, the actuator could reach larger</a:t>
            </a:r>
          </a:p>
          <a:p>
            <a:r>
              <a:rPr lang="en-US" dirty="0"/>
              <a:t>area than the first mode, allowing the finger to conform to</a:t>
            </a:r>
          </a:p>
          <a:p>
            <a:r>
              <a:rPr lang="en-US" dirty="0"/>
              <a:t>complex-shaped objects.</a:t>
            </a:r>
          </a:p>
          <a:p>
            <a:endParaRPr lang="en-US" dirty="0"/>
          </a:p>
          <a:p>
            <a:endParaRPr lang="en-US" dirty="0"/>
          </a:p>
          <a:p>
            <a:endParaRPr lang="en-US" dirty="0"/>
          </a:p>
          <a:p>
            <a:r>
              <a:rPr lang="en-US" dirty="0"/>
              <a:t>Palm design:</a:t>
            </a:r>
          </a:p>
          <a:p>
            <a:r>
              <a:rPr lang="en-US" sz="1200" b="0" i="0" u="none" strike="noStrike" kern="1200" baseline="0" dirty="0">
                <a:solidFill>
                  <a:schemeClr val="tx1"/>
                </a:solidFill>
                <a:latin typeface="+mn-lt"/>
                <a:ea typeface="+mn-ea"/>
                <a:cs typeface="+mn-cs"/>
              </a:rPr>
              <a:t>The proposed cylindrical palm design consists of a passive</a:t>
            </a:r>
          </a:p>
          <a:p>
            <a:r>
              <a:rPr lang="en-US" sz="1200" b="0" i="0" u="none" strike="noStrike" kern="1200" baseline="0" dirty="0">
                <a:solidFill>
                  <a:schemeClr val="tx1"/>
                </a:solidFill>
                <a:latin typeface="+mn-lt"/>
                <a:ea typeface="+mn-ea"/>
                <a:cs typeface="+mn-cs"/>
              </a:rPr>
              <a:t>air chamber with a soft material passive compliant surface supported</a:t>
            </a:r>
          </a:p>
          <a:p>
            <a:r>
              <a:rPr lang="en-US" sz="1200" b="0" i="0" u="none" strike="noStrike" kern="1200" baseline="0" dirty="0">
                <a:solidFill>
                  <a:schemeClr val="tx1"/>
                </a:solidFill>
                <a:latin typeface="+mn-lt"/>
                <a:ea typeface="+mn-ea"/>
                <a:cs typeface="+mn-cs"/>
              </a:rPr>
              <a:t>by supporting pillars as shown in Fig. 4(a) and (b).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pillars were aligned in a hexagon pattern and divided the chamber</a:t>
            </a:r>
          </a:p>
          <a:p>
            <a:r>
              <a:rPr lang="en-US" sz="1200" b="0" i="0" u="none" strike="noStrike" kern="1200" baseline="0" dirty="0">
                <a:solidFill>
                  <a:schemeClr val="tx1"/>
                </a:solidFill>
                <a:latin typeface="+mn-lt"/>
                <a:ea typeface="+mn-ea"/>
                <a:cs typeface="+mn-cs"/>
              </a:rPr>
              <a:t>into six segments. Therefore the palm could offer three</a:t>
            </a:r>
          </a:p>
          <a:p>
            <a:r>
              <a:rPr lang="en-US" sz="1200" b="0" i="0" u="none" strike="noStrike" kern="1200" baseline="0" dirty="0">
                <a:solidFill>
                  <a:schemeClr val="tx1"/>
                </a:solidFill>
                <a:latin typeface="+mn-lt"/>
                <a:ea typeface="+mn-ea"/>
                <a:cs typeface="+mn-cs"/>
              </a:rPr>
              <a:t>different compliance levels as shown in Fig. 4(c):</a:t>
            </a:r>
          </a:p>
          <a:p>
            <a:r>
              <a:rPr lang="en-US" sz="1200" b="0" i="0" u="none" strike="noStrike" kern="1200" baseline="0" dirty="0">
                <a:solidFill>
                  <a:schemeClr val="tx1"/>
                </a:solidFill>
                <a:latin typeface="+mn-lt"/>
                <a:ea typeface="+mn-ea"/>
                <a:cs typeface="+mn-cs"/>
              </a:rPr>
              <a:t> a) unsupported</a:t>
            </a:r>
          </a:p>
          <a:p>
            <a:r>
              <a:rPr lang="en-US" sz="1200" b="0" i="0" u="none" strike="noStrike" kern="1200" baseline="0" dirty="0">
                <a:solidFill>
                  <a:schemeClr val="tx1"/>
                </a:solidFill>
                <a:latin typeface="+mn-lt"/>
                <a:ea typeface="+mn-ea"/>
                <a:cs typeface="+mn-cs"/>
              </a:rPr>
              <a:t>surface: lowest stiffness, easiest to deform; </a:t>
            </a:r>
          </a:p>
          <a:p>
            <a:r>
              <a:rPr lang="en-US" sz="1200" b="0" i="0" u="none" strike="noStrike" kern="1200" baseline="0" dirty="0">
                <a:solidFill>
                  <a:schemeClr val="tx1"/>
                </a:solidFill>
                <a:latin typeface="+mn-lt"/>
                <a:ea typeface="+mn-ea"/>
                <a:cs typeface="+mn-cs"/>
              </a:rPr>
              <a:t>b) supporting</a:t>
            </a:r>
          </a:p>
          <a:p>
            <a:r>
              <a:rPr lang="en-US" sz="1200" b="0" i="0" u="none" strike="noStrike" kern="1200" baseline="0" dirty="0">
                <a:solidFill>
                  <a:schemeClr val="tx1"/>
                </a:solidFill>
                <a:latin typeface="+mn-lt"/>
                <a:ea typeface="+mn-ea"/>
                <a:cs typeface="+mn-cs"/>
              </a:rPr>
              <a:t>surface: medium stiffness, still deformable; and</a:t>
            </a:r>
          </a:p>
          <a:p>
            <a:r>
              <a:rPr lang="en-US" sz="1200" b="0" i="0" u="none" strike="noStrike" kern="1200" baseline="0" dirty="0">
                <a:solidFill>
                  <a:schemeClr val="tx1"/>
                </a:solidFill>
                <a:latin typeface="+mn-lt"/>
                <a:ea typeface="+mn-ea"/>
                <a:cs typeface="+mn-cs"/>
              </a:rPr>
              <a:t> c) hard bottom</a:t>
            </a:r>
          </a:p>
          <a:p>
            <a:r>
              <a:rPr lang="en-US" sz="1200" b="0" i="0" u="none" strike="noStrike" kern="1200" baseline="0" dirty="0">
                <a:solidFill>
                  <a:schemeClr val="tx1"/>
                </a:solidFill>
                <a:latin typeface="+mn-lt"/>
                <a:ea typeface="+mn-ea"/>
                <a:cs typeface="+mn-cs"/>
              </a:rPr>
              <a:t>surface: highest stiffness, non-deformable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Gripper design: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the gripper design, we aim to achieve reliable grasping</a:t>
            </a:r>
          </a:p>
          <a:p>
            <a:r>
              <a:rPr lang="en-US" sz="1200" b="0" i="0" u="none" strike="noStrike" kern="1200" baseline="0" dirty="0">
                <a:solidFill>
                  <a:schemeClr val="tx1"/>
                </a:solidFill>
                <a:latin typeface="+mn-lt"/>
                <a:ea typeface="+mn-ea"/>
                <a:cs typeface="+mn-cs"/>
              </a:rPr>
              <a:t>from the compliant nature of the proposed soft actuators, while</a:t>
            </a:r>
          </a:p>
          <a:p>
            <a:r>
              <a:rPr lang="en-US" sz="1200" b="0" i="0" u="none" strike="noStrike" kern="1200" baseline="0" dirty="0">
                <a:solidFill>
                  <a:schemeClr val="tx1"/>
                </a:solidFill>
                <a:latin typeface="+mn-lt"/>
                <a:ea typeface="+mn-ea"/>
                <a:cs typeface="+mn-cs"/>
              </a:rPr>
              <a:t>maintaining a simple structure. A tri-finger-single-palm setup</a:t>
            </a:r>
          </a:p>
          <a:p>
            <a:r>
              <a:rPr lang="en-US" sz="1200" b="0" i="0" u="none" strike="noStrike" kern="1200" baseline="0" dirty="0">
                <a:solidFill>
                  <a:schemeClr val="tx1"/>
                </a:solidFill>
                <a:latin typeface="+mn-lt"/>
                <a:ea typeface="+mn-ea"/>
                <a:cs typeface="+mn-cs"/>
              </a:rPr>
              <a:t>was selected, with reference to the thumb, index and middle</a:t>
            </a:r>
          </a:p>
          <a:p>
            <a:r>
              <a:rPr lang="en-US" sz="1200" b="0" i="0" u="none" strike="noStrike" kern="1200" baseline="0" dirty="0">
                <a:solidFill>
                  <a:schemeClr val="tx1"/>
                </a:solidFill>
                <a:latin typeface="+mn-lt"/>
                <a:ea typeface="+mn-ea"/>
                <a:cs typeface="+mn-cs"/>
              </a:rPr>
              <a:t>finger as the most important fingers in grasping [12], [13], [21].</a:t>
            </a:r>
          </a:p>
          <a:p>
            <a:r>
              <a:rPr lang="en-US" sz="1200" b="0" i="0" u="none" strike="noStrike" kern="1200" baseline="0" dirty="0">
                <a:solidFill>
                  <a:schemeClr val="tx1"/>
                </a:solidFill>
                <a:latin typeface="+mn-lt"/>
                <a:ea typeface="+mn-ea"/>
                <a:cs typeface="+mn-cs"/>
              </a:rPr>
              <a:t>There is a 120 degree angle between each pair of adjacent fingers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grasping volume of the</a:t>
            </a:r>
          </a:p>
          <a:p>
            <a:r>
              <a:rPr lang="en-US" sz="1200" b="0" i="0" u="none" strike="noStrike" kern="1200" baseline="0" dirty="0">
                <a:solidFill>
                  <a:schemeClr val="tx1"/>
                </a:solidFill>
                <a:latin typeface="+mn-lt"/>
                <a:ea typeface="+mn-ea"/>
                <a:cs typeface="+mn-cs"/>
              </a:rPr>
              <a:t>gripper is adjustable by changing the finger mounting angle </a:t>
            </a:r>
            <a:r>
              <a:rPr lang="en-US" sz="1200" b="0" i="1" u="none" strike="noStrike" kern="1200" baseline="0" dirty="0">
                <a:solidFill>
                  <a:schemeClr val="tx1"/>
                </a:solidFill>
                <a:latin typeface="+mn-lt"/>
                <a:ea typeface="+mn-ea"/>
                <a:cs typeface="+mn-cs"/>
              </a:rPr>
              <a:t>θ</a:t>
            </a:r>
          </a:p>
          <a:p>
            <a:r>
              <a:rPr lang="en-US" sz="1200" b="0" i="0" u="none" strike="noStrike" kern="1200" baseline="0" dirty="0">
                <a:solidFill>
                  <a:schemeClr val="tx1"/>
                </a:solidFill>
                <a:latin typeface="+mn-lt"/>
                <a:ea typeface="+mn-ea"/>
                <a:cs typeface="+mn-cs"/>
              </a:rPr>
              <a:t>own in Fig. 6(a)</a:t>
            </a:r>
          </a:p>
        </p:txBody>
      </p:sp>
    </p:spTree>
    <p:extLst>
      <p:ext uri="{BB962C8B-B14F-4D97-AF65-F5344CB8AC3E}">
        <p14:creationId xmlns:p14="http://schemas.microsoft.com/office/powerpoint/2010/main" val="412084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ideo" Target="https://www.youtube.com/embed/949eYdEz3Es" TargetMode="Externa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6858000" cy="1524000"/>
          </a:xfrm>
        </p:spPr>
        <p:txBody>
          <a:bodyPr/>
          <a:lstStyle/>
          <a:p>
            <a:r>
              <a:rPr lang="en-US" sz="4000" dirty="0"/>
              <a:t>Survey on Soft Gripper and Manipulator</a:t>
            </a:r>
          </a:p>
        </p:txBody>
      </p:sp>
      <p:sp>
        <p:nvSpPr>
          <p:cNvPr id="3" name="Subtitle 2"/>
          <p:cNvSpPr>
            <a:spLocks noGrp="1"/>
          </p:cNvSpPr>
          <p:nvPr>
            <p:ph type="subTitle" idx="1"/>
          </p:nvPr>
        </p:nvSpPr>
        <p:spPr/>
        <p:txBody>
          <a:bodyPr>
            <a:normAutofit fontScale="70000" lnSpcReduction="20000"/>
          </a:bodyPr>
          <a:lstStyle/>
          <a:p>
            <a:r>
              <a:rPr lang="en-US" dirty="0">
                <a:solidFill>
                  <a:schemeClr val="tx1"/>
                </a:solidFill>
              </a:rPr>
              <a:t>For RBE 595 Soft Robotics Spring 2018</a:t>
            </a:r>
          </a:p>
          <a:p>
            <a:r>
              <a:rPr lang="en-US" dirty="0">
                <a:solidFill>
                  <a:schemeClr val="tx1"/>
                </a:solidFill>
              </a:rPr>
              <a:t>By Rishi Khajuriwala</a:t>
            </a:r>
            <a:br>
              <a:rPr lang="en-US" dirty="0"/>
            </a:br>
            <a:endParaRPr lang="en-US" dirty="0"/>
          </a:p>
        </p:txBody>
      </p:sp>
      <p:sp>
        <p:nvSpPr>
          <p:cNvPr id="4" name="Slide Number Placeholder 3"/>
          <p:cNvSpPr>
            <a:spLocks noGrp="1"/>
          </p:cNvSpPr>
          <p:nvPr>
            <p:ph type="sldNum" sz="quarter" idx="4294967295"/>
          </p:nvPr>
        </p:nvSpPr>
        <p:spPr>
          <a:xfrm>
            <a:off x="0" y="6387664"/>
            <a:ext cx="535497" cy="365125"/>
          </a:xfrm>
        </p:spPr>
        <p:txBody>
          <a:bodyPr/>
          <a:lstStyle/>
          <a:p>
            <a:fld id="{BFEBEB0A-9E3D-4B14-9782-E2AE3DA60D96}" type="slidenum">
              <a:rPr lang="en-US" smtClean="0"/>
              <a:pPr/>
              <a:t>1</a:t>
            </a:fld>
            <a:endParaRPr lang="en-US" dirty="0"/>
          </a:p>
        </p:txBody>
      </p:sp>
    </p:spTree>
    <p:extLst>
      <p:ext uri="{BB962C8B-B14F-4D97-AF65-F5344CB8AC3E}">
        <p14:creationId xmlns:p14="http://schemas.microsoft.com/office/powerpoint/2010/main" val="428309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5D2450A2-69A1-4F89-B520-0319ED538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3" y="1462922"/>
            <a:ext cx="3627434" cy="2712955"/>
          </a:xfrm>
          <a:prstGeom prst="rect">
            <a:avLst/>
          </a:prstGeom>
        </p:spPr>
      </p:pic>
      <p:pic>
        <p:nvPicPr>
          <p:cNvPr id="7" name="Picture 6">
            <a:extLst>
              <a:ext uri="{FF2B5EF4-FFF2-40B4-BE49-F238E27FC236}">
                <a16:creationId xmlns:a16="http://schemas.microsoft.com/office/drawing/2014/main" id="{4814C3DA-60FA-4C55-A332-CCF90C82B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4038600"/>
            <a:ext cx="6340389" cy="2088061"/>
          </a:xfrm>
          <a:prstGeom prst="rect">
            <a:avLst/>
          </a:prstGeom>
        </p:spPr>
      </p:pic>
    </p:spTree>
    <p:extLst>
      <p:ext uri="{BB962C8B-B14F-4D97-AF65-F5344CB8AC3E}">
        <p14:creationId xmlns:p14="http://schemas.microsoft.com/office/powerpoint/2010/main" val="2455929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Experiments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DF85B122-61E6-4BEE-A9C0-407D3FA31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5474"/>
            <a:ext cx="4878799" cy="4770381"/>
          </a:xfrm>
          <a:prstGeom prst="rect">
            <a:avLst/>
          </a:prstGeom>
        </p:spPr>
      </p:pic>
      <p:pic>
        <p:nvPicPr>
          <p:cNvPr id="10" name="Picture 9">
            <a:extLst>
              <a:ext uri="{FF2B5EF4-FFF2-40B4-BE49-F238E27FC236}">
                <a16:creationId xmlns:a16="http://schemas.microsoft.com/office/drawing/2014/main" id="{E42E702D-D382-40EA-B7BB-5C4C0EC12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526" y="1518724"/>
            <a:ext cx="4172474" cy="1836533"/>
          </a:xfrm>
          <a:prstGeom prst="rect">
            <a:avLst/>
          </a:prstGeom>
        </p:spPr>
      </p:pic>
      <p:pic>
        <p:nvPicPr>
          <p:cNvPr id="12" name="Picture 11">
            <a:extLst>
              <a:ext uri="{FF2B5EF4-FFF2-40B4-BE49-F238E27FC236}">
                <a16:creationId xmlns:a16="http://schemas.microsoft.com/office/drawing/2014/main" id="{3EF5568B-6D77-4B8E-9101-1F0D92E23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619" y="4256388"/>
            <a:ext cx="4564287" cy="1745001"/>
          </a:xfrm>
          <a:prstGeom prst="rect">
            <a:avLst/>
          </a:prstGeom>
        </p:spPr>
      </p:pic>
    </p:spTree>
    <p:extLst>
      <p:ext uri="{BB962C8B-B14F-4D97-AF65-F5344CB8AC3E}">
        <p14:creationId xmlns:p14="http://schemas.microsoft.com/office/powerpoint/2010/main" val="878279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Experiments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D6947F78-D177-4926-8FE5-4AC74FA10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6400"/>
            <a:ext cx="3532134" cy="4301737"/>
          </a:xfrm>
          <a:prstGeom prst="rect">
            <a:avLst/>
          </a:prstGeom>
        </p:spPr>
      </p:pic>
      <p:pic>
        <p:nvPicPr>
          <p:cNvPr id="7" name="Picture 6">
            <a:extLst>
              <a:ext uri="{FF2B5EF4-FFF2-40B4-BE49-F238E27FC236}">
                <a16:creationId xmlns:a16="http://schemas.microsoft.com/office/drawing/2014/main" id="{C4CF1B68-3E60-43CB-AAEA-8242FE2E8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955" y="2844203"/>
            <a:ext cx="4625741" cy="1966130"/>
          </a:xfrm>
          <a:prstGeom prst="rect">
            <a:avLst/>
          </a:prstGeom>
        </p:spPr>
      </p:pic>
    </p:spTree>
    <p:extLst>
      <p:ext uri="{BB962C8B-B14F-4D97-AF65-F5344CB8AC3E}">
        <p14:creationId xmlns:p14="http://schemas.microsoft.com/office/powerpoint/2010/main" val="2385188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8" name="Text Placeholder 7"/>
          <p:cNvSpPr>
            <a:spLocks noGrp="1"/>
          </p:cNvSpPr>
          <p:nvPr>
            <p:ph type="body" idx="1"/>
          </p:nvPr>
        </p:nvSpPr>
        <p:spPr>
          <a:xfrm>
            <a:off x="457200" y="2514600"/>
            <a:ext cx="3750137" cy="1372383"/>
          </a:xfrm>
        </p:spPr>
        <p:txBody>
          <a:bodyPr>
            <a:normAutofit fontScale="85000" lnSpcReduction="10000"/>
          </a:bodyPr>
          <a:lstStyle/>
          <a:p>
            <a:pPr marL="457200" indent="-457200">
              <a:buFont typeface="Arial" panose="020B0604020202020204" pitchFamily="34" charset="0"/>
              <a:buChar char="•"/>
            </a:pPr>
            <a:r>
              <a:rPr lang="en-US" dirty="0"/>
              <a:t>Haptic Identification of Objects using a Modular Soft Robotic Gripper[3]</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6" name="Picture 5">
            <a:extLst>
              <a:ext uri="{FF2B5EF4-FFF2-40B4-BE49-F238E27FC236}">
                <a16:creationId xmlns:a16="http://schemas.microsoft.com/office/drawing/2014/main" id="{8FF1FB29-15F8-4109-BF8A-3EEB839AE9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431548"/>
            <a:ext cx="4270564" cy="4604503"/>
          </a:xfrm>
          <a:prstGeom prst="rect">
            <a:avLst/>
          </a:prstGeom>
        </p:spPr>
      </p:pic>
    </p:spTree>
    <p:extLst>
      <p:ext uri="{BB962C8B-B14F-4D97-AF65-F5344CB8AC3E}">
        <p14:creationId xmlns:p14="http://schemas.microsoft.com/office/powerpoint/2010/main" val="281720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09466E37-FEE7-496B-B515-72B64E88A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17" y="1188474"/>
            <a:ext cx="4904862" cy="5090652"/>
          </a:xfrm>
          <a:prstGeom prst="rect">
            <a:avLst/>
          </a:prstGeom>
        </p:spPr>
      </p:pic>
      <p:pic>
        <p:nvPicPr>
          <p:cNvPr id="9" name="Picture 8">
            <a:extLst>
              <a:ext uri="{FF2B5EF4-FFF2-40B4-BE49-F238E27FC236}">
                <a16:creationId xmlns:a16="http://schemas.microsoft.com/office/drawing/2014/main" id="{86A4C2DB-B615-4264-B229-38C5D2B0C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279" y="1792312"/>
            <a:ext cx="3892500" cy="1524172"/>
          </a:xfrm>
          <a:prstGeom prst="rect">
            <a:avLst/>
          </a:prstGeom>
        </p:spPr>
      </p:pic>
      <p:pic>
        <p:nvPicPr>
          <p:cNvPr id="7" name="Picture 6">
            <a:extLst>
              <a:ext uri="{FF2B5EF4-FFF2-40B4-BE49-F238E27FC236}">
                <a16:creationId xmlns:a16="http://schemas.microsoft.com/office/drawing/2014/main" id="{8E03AD7D-06E6-47D8-B47B-9ACFA3264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453" y="4202253"/>
            <a:ext cx="3388351" cy="1425294"/>
          </a:xfrm>
          <a:prstGeom prst="rect">
            <a:avLst/>
          </a:prstGeom>
        </p:spPr>
      </p:pic>
    </p:spTree>
    <p:extLst>
      <p:ext uri="{BB962C8B-B14F-4D97-AF65-F5344CB8AC3E}">
        <p14:creationId xmlns:p14="http://schemas.microsoft.com/office/powerpoint/2010/main" val="1560255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304800" y="304800"/>
            <a:ext cx="8534400" cy="762000"/>
          </a:xfrm>
        </p:spPr>
        <p:txBody>
          <a:bodyPr/>
          <a:lstStyle/>
          <a:p>
            <a:r>
              <a:rPr lang="en-US" dirty="0">
                <a:solidFill>
                  <a:schemeClr val="bg1"/>
                </a:solidFill>
              </a:rPr>
              <a:t>Haptic Object Identification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CA1E645B-EA3B-49DF-B6D4-A091B95B3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57400"/>
            <a:ext cx="6648689" cy="3246394"/>
          </a:xfrm>
          <a:prstGeom prst="rect">
            <a:avLst/>
          </a:prstGeom>
        </p:spPr>
      </p:pic>
    </p:spTree>
    <p:extLst>
      <p:ext uri="{BB962C8B-B14F-4D97-AF65-F5344CB8AC3E}">
        <p14:creationId xmlns:p14="http://schemas.microsoft.com/office/powerpoint/2010/main" val="270790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Experiments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4A4D2842-6B30-4EDC-9505-D63FB9EC6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711"/>
            <a:ext cx="9144000" cy="4418577"/>
          </a:xfrm>
          <a:prstGeom prst="rect">
            <a:avLst/>
          </a:prstGeom>
        </p:spPr>
      </p:pic>
    </p:spTree>
    <p:extLst>
      <p:ext uri="{BB962C8B-B14F-4D97-AF65-F5344CB8AC3E}">
        <p14:creationId xmlns:p14="http://schemas.microsoft.com/office/powerpoint/2010/main" val="143975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5" name="Text Placeholder 4">
            <a:extLst>
              <a:ext uri="{FF2B5EF4-FFF2-40B4-BE49-F238E27FC236}">
                <a16:creationId xmlns:a16="http://schemas.microsoft.com/office/drawing/2014/main" id="{0AF71CB2-2D56-4B26-8046-F9834C24F7ED}"/>
              </a:ext>
            </a:extLst>
          </p:cNvPr>
          <p:cNvSpPr>
            <a:spLocks noGrp="1"/>
          </p:cNvSpPr>
          <p:nvPr>
            <p:ph type="body" idx="1"/>
          </p:nvPr>
        </p:nvSpPr>
        <p:spPr>
          <a:xfrm>
            <a:off x="609600" y="1949243"/>
            <a:ext cx="8153400" cy="1304659"/>
          </a:xfrm>
        </p:spPr>
        <p:txBody>
          <a:bodyPr>
            <a:normAutofit lnSpcReduction="10000"/>
          </a:bodyPr>
          <a:lstStyle/>
          <a:p>
            <a:r>
              <a:rPr lang="en-US" dirty="0"/>
              <a:t>A Novel, Variable Stiffness Robotic Gripper Based on Integrated Soft Actuating and Particle Jamming  [4]</a:t>
            </a:r>
          </a:p>
        </p:txBody>
      </p:sp>
      <p:pic>
        <p:nvPicPr>
          <p:cNvPr id="7" name="Picture 6">
            <a:extLst>
              <a:ext uri="{FF2B5EF4-FFF2-40B4-BE49-F238E27FC236}">
                <a16:creationId xmlns:a16="http://schemas.microsoft.com/office/drawing/2014/main" id="{351380E2-AAB0-4165-99C1-F0CF2EB57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724541"/>
            <a:ext cx="5192089" cy="2286000"/>
          </a:xfrm>
          <a:prstGeom prst="rect">
            <a:avLst/>
          </a:prstGeom>
        </p:spPr>
      </p:pic>
    </p:spTree>
    <p:extLst>
      <p:ext uri="{BB962C8B-B14F-4D97-AF65-F5344CB8AC3E}">
        <p14:creationId xmlns:p14="http://schemas.microsoft.com/office/powerpoint/2010/main" val="26634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137160"/>
            <a:ext cx="6858000" cy="762000"/>
          </a:xfrm>
        </p:spPr>
        <p:txBody>
          <a:bodyPr/>
          <a:lstStyle/>
          <a:p>
            <a:r>
              <a:rPr lang="en-US" dirty="0">
                <a:solidFill>
                  <a:schemeClr val="bg1"/>
                </a:solidFill>
              </a:rPr>
              <a:t>Design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18</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0F70D05A-4D2E-4426-AF04-3E677CCB8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15" y="2103005"/>
            <a:ext cx="8176969" cy="2651990"/>
          </a:xfrm>
          <a:prstGeom prst="rect">
            <a:avLst/>
          </a:prstGeom>
        </p:spPr>
      </p:pic>
    </p:spTree>
    <p:extLst>
      <p:ext uri="{BB962C8B-B14F-4D97-AF65-F5344CB8AC3E}">
        <p14:creationId xmlns:p14="http://schemas.microsoft.com/office/powerpoint/2010/main" val="141806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Particle Jamming</a:t>
            </a:r>
          </a:p>
        </p:txBody>
      </p:sp>
      <p:sp>
        <p:nvSpPr>
          <p:cNvPr id="8" name="Text Placeholder 7"/>
          <p:cNvSpPr>
            <a:spLocks noGrp="1"/>
          </p:cNvSpPr>
          <p:nvPr>
            <p:ph type="body" idx="1"/>
          </p:nvPr>
        </p:nvSpPr>
        <p:spPr>
          <a:xfrm>
            <a:off x="1085683" y="1579605"/>
            <a:ext cx="3848433" cy="762000"/>
          </a:xfrm>
        </p:spPr>
        <p:txBody>
          <a:bodyPr>
            <a:normAutofit/>
          </a:bodyPr>
          <a:lstStyle/>
          <a:p>
            <a:pPr marL="457200" indent="-457200">
              <a:buFont typeface="Arial" panose="020B0604020202020204" pitchFamily="34" charset="0"/>
              <a:buChar char="•"/>
            </a:pPr>
            <a:r>
              <a:rPr lang="en-US" dirty="0"/>
              <a:t>Gripper</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053FEFC7-C5A1-4E4B-8E89-DA92FFB05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22" y="1295215"/>
            <a:ext cx="8024555" cy="4267570"/>
          </a:xfrm>
          <a:prstGeom prst="rect">
            <a:avLst/>
          </a:prstGeom>
        </p:spPr>
      </p:pic>
    </p:spTree>
    <p:extLst>
      <p:ext uri="{BB962C8B-B14F-4D97-AF65-F5344CB8AC3E}">
        <p14:creationId xmlns:p14="http://schemas.microsoft.com/office/powerpoint/2010/main" val="189300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Motivation</a:t>
            </a:r>
          </a:p>
        </p:txBody>
      </p:sp>
      <p:sp>
        <p:nvSpPr>
          <p:cNvPr id="8" name="Text Placeholder 7"/>
          <p:cNvSpPr>
            <a:spLocks noGrp="1"/>
          </p:cNvSpPr>
          <p:nvPr>
            <p:ph type="body" idx="1"/>
          </p:nvPr>
        </p:nvSpPr>
        <p:spPr>
          <a:xfrm>
            <a:off x="685800" y="1600200"/>
            <a:ext cx="7620000" cy="4419600"/>
          </a:xfrm>
        </p:spPr>
        <p:txBody>
          <a:bodyPr>
            <a:normAutofit/>
          </a:bodyPr>
          <a:lstStyle/>
          <a:p>
            <a:pPr marL="457200" indent="-457200">
              <a:buFont typeface="Arial" panose="020B0604020202020204" pitchFamily="34" charset="0"/>
              <a:buChar char="•"/>
            </a:pPr>
            <a:r>
              <a:rPr lang="en-US" sz="3200" dirty="0"/>
              <a:t>Adaptivity</a:t>
            </a:r>
          </a:p>
          <a:p>
            <a:pPr marL="457200" indent="-457200">
              <a:buFont typeface="Arial" panose="020B0604020202020204" pitchFamily="34" charset="0"/>
              <a:buChar char="•"/>
            </a:pPr>
            <a:r>
              <a:rPr lang="en-US" sz="3200" dirty="0"/>
              <a:t>Lower Cost</a:t>
            </a:r>
          </a:p>
          <a:p>
            <a:pPr marL="457200" indent="-457200">
              <a:buFont typeface="Arial" panose="020B0604020202020204" pitchFamily="34" charset="0"/>
              <a:buChar char="•"/>
            </a:pPr>
            <a:r>
              <a:rPr lang="en-US" sz="3200" dirty="0"/>
              <a:t>Complex grasping</a:t>
            </a:r>
          </a:p>
          <a:p>
            <a:pPr marL="457200" indent="-457200">
              <a:buFont typeface="Arial" panose="020B0604020202020204" pitchFamily="34" charset="0"/>
              <a:buChar char="•"/>
            </a:pPr>
            <a:r>
              <a:rPr lang="en-US" sz="3200" dirty="0"/>
              <a:t>Rise of Service Robots</a:t>
            </a:r>
          </a:p>
          <a:p>
            <a:pPr marL="457200" indent="-457200">
              <a:buFont typeface="Arial" panose="020B0604020202020204" pitchFamily="34" charset="0"/>
              <a:buChar char="•"/>
            </a:pPr>
            <a:r>
              <a:rPr lang="en-US" sz="3200" dirty="0"/>
              <a:t>Combining Soft  robotics with Conventional Robotic designs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Rishi Khajuriwala, RBE</a:t>
            </a:r>
          </a:p>
        </p:txBody>
      </p:sp>
    </p:spTree>
    <p:extLst>
      <p:ext uri="{BB962C8B-B14F-4D97-AF65-F5344CB8AC3E}">
        <p14:creationId xmlns:p14="http://schemas.microsoft.com/office/powerpoint/2010/main" val="1322382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Experiments</a:t>
            </a:r>
          </a:p>
        </p:txBody>
      </p:sp>
      <p:sp>
        <p:nvSpPr>
          <p:cNvPr id="8" name="Text Placeholder 7"/>
          <p:cNvSpPr>
            <a:spLocks noGrp="1"/>
          </p:cNvSpPr>
          <p:nvPr>
            <p:ph type="body" idx="1"/>
          </p:nvPr>
        </p:nvSpPr>
        <p:spPr>
          <a:xfrm>
            <a:off x="1085683" y="1579605"/>
            <a:ext cx="3848433" cy="762000"/>
          </a:xfrm>
        </p:spPr>
        <p:txBody>
          <a:bodyPr>
            <a:normAutofit/>
          </a:bodyPr>
          <a:lstStyle/>
          <a:p>
            <a:pPr marL="457200" indent="-457200">
              <a:buFont typeface="Arial" panose="020B0604020202020204" pitchFamily="34" charset="0"/>
              <a:buChar char="•"/>
            </a:pPr>
            <a:r>
              <a:rPr lang="en-US" dirty="0"/>
              <a:t>Gripper</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0BCB2B84-210A-44F8-AF6B-6A2D79823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2" y="1579605"/>
            <a:ext cx="4619637" cy="3680686"/>
          </a:xfrm>
          <a:prstGeom prst="rect">
            <a:avLst/>
          </a:prstGeom>
        </p:spPr>
      </p:pic>
      <p:pic>
        <p:nvPicPr>
          <p:cNvPr id="7" name="Picture 6">
            <a:extLst>
              <a:ext uri="{FF2B5EF4-FFF2-40B4-BE49-F238E27FC236}">
                <a16:creationId xmlns:a16="http://schemas.microsoft.com/office/drawing/2014/main" id="{8245E0A0-7009-4FAB-9841-0BDE64ADE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1713901"/>
            <a:ext cx="4992447" cy="3546390"/>
          </a:xfrm>
          <a:prstGeom prst="rect">
            <a:avLst/>
          </a:prstGeom>
        </p:spPr>
      </p:pic>
    </p:spTree>
    <p:extLst>
      <p:ext uri="{BB962C8B-B14F-4D97-AF65-F5344CB8AC3E}">
        <p14:creationId xmlns:p14="http://schemas.microsoft.com/office/powerpoint/2010/main" val="1399973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5" name="Text Placeholder 4">
            <a:extLst>
              <a:ext uri="{FF2B5EF4-FFF2-40B4-BE49-F238E27FC236}">
                <a16:creationId xmlns:a16="http://schemas.microsoft.com/office/drawing/2014/main" id="{AF03DC87-1DEF-45FA-9F1E-31E16BDF6D1E}"/>
              </a:ext>
            </a:extLst>
          </p:cNvPr>
          <p:cNvSpPr>
            <a:spLocks noGrp="1"/>
          </p:cNvSpPr>
          <p:nvPr>
            <p:ph type="body" idx="1"/>
          </p:nvPr>
        </p:nvSpPr>
        <p:spPr>
          <a:xfrm>
            <a:off x="990600" y="1752600"/>
            <a:ext cx="6858000" cy="914400"/>
          </a:xfrm>
        </p:spPr>
        <p:txBody>
          <a:bodyPr>
            <a:normAutofit fontScale="92500" lnSpcReduction="20000"/>
          </a:bodyPr>
          <a:lstStyle/>
          <a:p>
            <a:r>
              <a:rPr lang="en-US" dirty="0"/>
              <a:t>Soft Robotic Grippers for Biological</a:t>
            </a:r>
          </a:p>
          <a:p>
            <a:r>
              <a:rPr lang="en-US" dirty="0"/>
              <a:t>Sampling on Deep Reefs [5]</a:t>
            </a:r>
          </a:p>
        </p:txBody>
      </p:sp>
      <p:pic>
        <p:nvPicPr>
          <p:cNvPr id="7" name="Picture 6">
            <a:extLst>
              <a:ext uri="{FF2B5EF4-FFF2-40B4-BE49-F238E27FC236}">
                <a16:creationId xmlns:a16="http://schemas.microsoft.com/office/drawing/2014/main" id="{B43A1DCF-51FB-428C-A429-D7358A846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079" y="2596032"/>
            <a:ext cx="4797041" cy="3804768"/>
          </a:xfrm>
          <a:prstGeom prst="rect">
            <a:avLst/>
          </a:prstGeom>
        </p:spPr>
      </p:pic>
    </p:spTree>
    <p:extLst>
      <p:ext uri="{BB962C8B-B14F-4D97-AF65-F5344CB8AC3E}">
        <p14:creationId xmlns:p14="http://schemas.microsoft.com/office/powerpoint/2010/main" val="4077074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75A395CA-1911-457E-917B-B05B9452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9" y="1505457"/>
            <a:ext cx="6858001" cy="4866967"/>
          </a:xfrm>
          <a:prstGeom prst="rect">
            <a:avLst/>
          </a:prstGeom>
        </p:spPr>
      </p:pic>
    </p:spTree>
    <p:extLst>
      <p:ext uri="{BB962C8B-B14F-4D97-AF65-F5344CB8AC3E}">
        <p14:creationId xmlns:p14="http://schemas.microsoft.com/office/powerpoint/2010/main" val="499734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Actuators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25334809-E728-48D7-967D-3B03D8215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45982"/>
            <a:ext cx="3529417" cy="3473395"/>
          </a:xfrm>
          <a:prstGeom prst="rect">
            <a:avLst/>
          </a:prstGeom>
        </p:spPr>
      </p:pic>
      <p:pic>
        <p:nvPicPr>
          <p:cNvPr id="7" name="Picture 6">
            <a:extLst>
              <a:ext uri="{FF2B5EF4-FFF2-40B4-BE49-F238E27FC236}">
                <a16:creationId xmlns:a16="http://schemas.microsoft.com/office/drawing/2014/main" id="{44E4FC5E-C37B-4926-ADEA-122C7F0C0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788317"/>
            <a:ext cx="3660307" cy="3588723"/>
          </a:xfrm>
          <a:prstGeom prst="rect">
            <a:avLst/>
          </a:prstGeom>
        </p:spPr>
      </p:pic>
    </p:spTree>
    <p:extLst>
      <p:ext uri="{BB962C8B-B14F-4D97-AF65-F5344CB8AC3E}">
        <p14:creationId xmlns:p14="http://schemas.microsoft.com/office/powerpoint/2010/main" val="216772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Experiment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33114C3D-1CBB-4265-B4AF-E5E548B4A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1292916"/>
            <a:ext cx="5280915" cy="5107883"/>
          </a:xfrm>
          <a:prstGeom prst="rect">
            <a:avLst/>
          </a:prstGeom>
        </p:spPr>
      </p:pic>
    </p:spTree>
    <p:extLst>
      <p:ext uri="{BB962C8B-B14F-4D97-AF65-F5344CB8AC3E}">
        <p14:creationId xmlns:p14="http://schemas.microsoft.com/office/powerpoint/2010/main" val="329942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6" name="Rectangle 5">
            <a:extLst>
              <a:ext uri="{FF2B5EF4-FFF2-40B4-BE49-F238E27FC236}">
                <a16:creationId xmlns:a16="http://schemas.microsoft.com/office/drawing/2014/main" id="{D76D990D-58D5-48F1-8AD2-DB6C4A8894B3}"/>
              </a:ext>
            </a:extLst>
          </p:cNvPr>
          <p:cNvSpPr/>
          <p:nvPr/>
        </p:nvSpPr>
        <p:spPr>
          <a:xfrm>
            <a:off x="762000" y="1676400"/>
            <a:ext cx="7772400" cy="1384995"/>
          </a:xfrm>
          <a:prstGeom prst="rect">
            <a:avLst/>
          </a:prstGeom>
        </p:spPr>
        <p:txBody>
          <a:bodyPr wrap="square">
            <a:spAutoFit/>
          </a:bodyPr>
          <a:lstStyle/>
          <a:p>
            <a:r>
              <a:rPr lang="en-US" sz="2800" b="1" dirty="0">
                <a:latin typeface="+mj-lt"/>
              </a:rPr>
              <a:t>An octopus-bioinspired solution to</a:t>
            </a:r>
          </a:p>
          <a:p>
            <a:r>
              <a:rPr lang="en-US" sz="2800" b="1" dirty="0">
                <a:latin typeface="+mj-lt"/>
              </a:rPr>
              <a:t>movement and manipulation for</a:t>
            </a:r>
          </a:p>
          <a:p>
            <a:r>
              <a:rPr lang="en-US" sz="2800" b="1" dirty="0">
                <a:latin typeface="+mj-lt"/>
              </a:rPr>
              <a:t>soft robots [6]</a:t>
            </a:r>
            <a:endParaRPr lang="en-US" sz="2800" dirty="0">
              <a:latin typeface="+mj-lt"/>
            </a:endParaRPr>
          </a:p>
        </p:txBody>
      </p:sp>
      <p:pic>
        <p:nvPicPr>
          <p:cNvPr id="9" name="Picture 8">
            <a:extLst>
              <a:ext uri="{FF2B5EF4-FFF2-40B4-BE49-F238E27FC236}">
                <a16:creationId xmlns:a16="http://schemas.microsoft.com/office/drawing/2014/main" id="{C7696AB8-C062-44A4-B63B-C5B08ACB3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238035"/>
            <a:ext cx="3417833" cy="2577312"/>
          </a:xfrm>
          <a:prstGeom prst="rect">
            <a:avLst/>
          </a:prstGeom>
        </p:spPr>
      </p:pic>
    </p:spTree>
    <p:extLst>
      <p:ext uri="{BB962C8B-B14F-4D97-AF65-F5344CB8AC3E}">
        <p14:creationId xmlns:p14="http://schemas.microsoft.com/office/powerpoint/2010/main" val="89922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53D41EBC-A96A-47D8-BA9D-1D86A8451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943" y="1146612"/>
            <a:ext cx="6386113" cy="4564776"/>
          </a:xfrm>
          <a:prstGeom prst="rect">
            <a:avLst/>
          </a:prstGeom>
        </p:spPr>
      </p:pic>
    </p:spTree>
    <p:extLst>
      <p:ext uri="{BB962C8B-B14F-4D97-AF65-F5344CB8AC3E}">
        <p14:creationId xmlns:p14="http://schemas.microsoft.com/office/powerpoint/2010/main" val="420838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Grasping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27</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C515FE54-B569-479F-A7D0-84F985443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514" y="1295400"/>
            <a:ext cx="4536972" cy="4450080"/>
          </a:xfrm>
          <a:prstGeom prst="rect">
            <a:avLst/>
          </a:prstGeom>
        </p:spPr>
      </p:pic>
    </p:spTree>
    <p:extLst>
      <p:ext uri="{BB962C8B-B14F-4D97-AF65-F5344CB8AC3E}">
        <p14:creationId xmlns:p14="http://schemas.microsoft.com/office/powerpoint/2010/main" val="380021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5" name="Text Placeholder 4">
            <a:extLst>
              <a:ext uri="{FF2B5EF4-FFF2-40B4-BE49-F238E27FC236}">
                <a16:creationId xmlns:a16="http://schemas.microsoft.com/office/drawing/2014/main" id="{CEE4F3AA-9547-4E41-AB3D-F88DE2287203}"/>
              </a:ext>
            </a:extLst>
          </p:cNvPr>
          <p:cNvSpPr>
            <a:spLocks noGrp="1"/>
          </p:cNvSpPr>
          <p:nvPr>
            <p:ph type="body" idx="1"/>
          </p:nvPr>
        </p:nvSpPr>
        <p:spPr>
          <a:xfrm>
            <a:off x="1143000" y="1447800"/>
            <a:ext cx="6858000" cy="914400"/>
          </a:xfrm>
        </p:spPr>
        <p:txBody>
          <a:bodyPr>
            <a:normAutofit fontScale="70000" lnSpcReduction="20000"/>
          </a:bodyPr>
          <a:lstStyle/>
          <a:p>
            <a:r>
              <a:rPr lang="en-US" b="1" dirty="0"/>
              <a:t>Active Hose: an Artificial Elephant’s Nose</a:t>
            </a:r>
          </a:p>
          <a:p>
            <a:r>
              <a:rPr lang="en-US" b="1" dirty="0"/>
              <a:t>with Maneuverability for Rescue Operation [7]</a:t>
            </a:r>
            <a:endParaRPr lang="en-US" dirty="0"/>
          </a:p>
        </p:txBody>
      </p:sp>
      <p:pic>
        <p:nvPicPr>
          <p:cNvPr id="7" name="Picture 6">
            <a:extLst>
              <a:ext uri="{FF2B5EF4-FFF2-40B4-BE49-F238E27FC236}">
                <a16:creationId xmlns:a16="http://schemas.microsoft.com/office/drawing/2014/main" id="{BCC4C606-972B-4CE1-9594-E58C16CB2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891" y="2743200"/>
            <a:ext cx="5982218" cy="2766300"/>
          </a:xfrm>
          <a:prstGeom prst="rect">
            <a:avLst/>
          </a:prstGeom>
        </p:spPr>
      </p:pic>
    </p:spTree>
    <p:extLst>
      <p:ext uri="{BB962C8B-B14F-4D97-AF65-F5344CB8AC3E}">
        <p14:creationId xmlns:p14="http://schemas.microsoft.com/office/powerpoint/2010/main" val="1598521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CF1ACDBA-EE27-4753-9106-F9423D2AC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1" y="1303999"/>
            <a:ext cx="4282440" cy="2731597"/>
          </a:xfrm>
          <a:prstGeom prst="rect">
            <a:avLst/>
          </a:prstGeom>
        </p:spPr>
      </p:pic>
      <p:pic>
        <p:nvPicPr>
          <p:cNvPr id="7" name="Picture 6">
            <a:extLst>
              <a:ext uri="{FF2B5EF4-FFF2-40B4-BE49-F238E27FC236}">
                <a16:creationId xmlns:a16="http://schemas.microsoft.com/office/drawing/2014/main" id="{689BD8A3-A867-40DF-BD36-35FB7A69DC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203" y="4153049"/>
            <a:ext cx="3196867" cy="1745131"/>
          </a:xfrm>
          <a:prstGeom prst="rect">
            <a:avLst/>
          </a:prstGeom>
        </p:spPr>
      </p:pic>
      <p:pic>
        <p:nvPicPr>
          <p:cNvPr id="10" name="Picture 9">
            <a:extLst>
              <a:ext uri="{FF2B5EF4-FFF2-40B4-BE49-F238E27FC236}">
                <a16:creationId xmlns:a16="http://schemas.microsoft.com/office/drawing/2014/main" id="{34468082-6C6B-4932-812B-DD73A3AEA6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1348474"/>
            <a:ext cx="3810330" cy="4801016"/>
          </a:xfrm>
          <a:prstGeom prst="rect">
            <a:avLst/>
          </a:prstGeom>
        </p:spPr>
      </p:pic>
    </p:spTree>
    <p:extLst>
      <p:ext uri="{BB962C8B-B14F-4D97-AF65-F5344CB8AC3E}">
        <p14:creationId xmlns:p14="http://schemas.microsoft.com/office/powerpoint/2010/main" val="144631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Inspiration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1A596563-0D65-44E1-87E4-3C60CD8CC1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541066"/>
            <a:ext cx="3311176" cy="2192734"/>
          </a:xfrm>
          <a:prstGeom prst="rect">
            <a:avLst/>
          </a:prstGeom>
        </p:spPr>
      </p:pic>
      <p:pic>
        <p:nvPicPr>
          <p:cNvPr id="10" name="Picture 9">
            <a:extLst>
              <a:ext uri="{FF2B5EF4-FFF2-40B4-BE49-F238E27FC236}">
                <a16:creationId xmlns:a16="http://schemas.microsoft.com/office/drawing/2014/main" id="{CFCBF059-10FB-4F3B-9A67-9E3BD195F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650492"/>
            <a:ext cx="3798233" cy="4810696"/>
          </a:xfrm>
          <a:prstGeom prst="rect">
            <a:avLst/>
          </a:prstGeom>
        </p:spPr>
      </p:pic>
      <p:pic>
        <p:nvPicPr>
          <p:cNvPr id="12" name="Picture 11">
            <a:extLst>
              <a:ext uri="{FF2B5EF4-FFF2-40B4-BE49-F238E27FC236}">
                <a16:creationId xmlns:a16="http://schemas.microsoft.com/office/drawing/2014/main" id="{89E826F9-0C99-4439-A6D2-E510B27D8C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3856760"/>
            <a:ext cx="3311176" cy="2208300"/>
          </a:xfrm>
          <a:prstGeom prst="rect">
            <a:avLst/>
          </a:prstGeom>
        </p:spPr>
      </p:pic>
    </p:spTree>
    <p:extLst>
      <p:ext uri="{BB962C8B-B14F-4D97-AF65-F5344CB8AC3E}">
        <p14:creationId xmlns:p14="http://schemas.microsoft.com/office/powerpoint/2010/main" val="198052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Performance</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30</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A7B82242-A23A-4CC9-8E22-FF7C262D2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576" y="1039923"/>
            <a:ext cx="3558848" cy="4778154"/>
          </a:xfrm>
          <a:prstGeom prst="rect">
            <a:avLst/>
          </a:prstGeom>
        </p:spPr>
      </p:pic>
    </p:spTree>
    <p:extLst>
      <p:ext uri="{BB962C8B-B14F-4D97-AF65-F5344CB8AC3E}">
        <p14:creationId xmlns:p14="http://schemas.microsoft.com/office/powerpoint/2010/main" val="4153246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5" name="Text Placeholder 4">
            <a:extLst>
              <a:ext uri="{FF2B5EF4-FFF2-40B4-BE49-F238E27FC236}">
                <a16:creationId xmlns:a16="http://schemas.microsoft.com/office/drawing/2014/main" id="{D4B016A8-1942-4E45-987D-34E2A7107A2D}"/>
              </a:ext>
            </a:extLst>
          </p:cNvPr>
          <p:cNvSpPr>
            <a:spLocks noGrp="1"/>
          </p:cNvSpPr>
          <p:nvPr>
            <p:ph type="body" idx="1"/>
          </p:nvPr>
        </p:nvSpPr>
        <p:spPr>
          <a:xfrm>
            <a:off x="762000" y="1524000"/>
            <a:ext cx="7467600" cy="1257709"/>
          </a:xfrm>
        </p:spPr>
        <p:txBody>
          <a:bodyPr>
            <a:normAutofit lnSpcReduction="10000"/>
          </a:bodyPr>
          <a:lstStyle/>
          <a:p>
            <a:r>
              <a:rPr lang="en-US" b="1" dirty="0"/>
              <a:t>Robotic Tentacles with Three-Dimensional Mobility Based on Flexible Elastomers [8]</a:t>
            </a:r>
            <a:endParaRPr lang="en-US" dirty="0"/>
          </a:p>
        </p:txBody>
      </p:sp>
      <p:pic>
        <p:nvPicPr>
          <p:cNvPr id="7" name="Picture 6">
            <a:extLst>
              <a:ext uri="{FF2B5EF4-FFF2-40B4-BE49-F238E27FC236}">
                <a16:creationId xmlns:a16="http://schemas.microsoft.com/office/drawing/2014/main" id="{9045C501-4B00-4A9B-8A15-1526D52C9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781709"/>
            <a:ext cx="6934530" cy="3605955"/>
          </a:xfrm>
          <a:prstGeom prst="rect">
            <a:avLst/>
          </a:prstGeom>
        </p:spPr>
      </p:pic>
    </p:spTree>
    <p:extLst>
      <p:ext uri="{BB962C8B-B14F-4D97-AF65-F5344CB8AC3E}">
        <p14:creationId xmlns:p14="http://schemas.microsoft.com/office/powerpoint/2010/main" val="334582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8" name="Text Placeholder 7"/>
          <p:cNvSpPr>
            <a:spLocks noGrp="1"/>
          </p:cNvSpPr>
          <p:nvPr>
            <p:ph type="body" idx="1"/>
          </p:nvPr>
        </p:nvSpPr>
        <p:spPr>
          <a:xfrm>
            <a:off x="1085683" y="1579605"/>
            <a:ext cx="3848433" cy="762000"/>
          </a:xfrm>
        </p:spPr>
        <p:txBody>
          <a:bodyPr>
            <a:normAutofit/>
          </a:bodyPr>
          <a:lstStyle/>
          <a:p>
            <a:pPr marL="457200" indent="-457200">
              <a:buFont typeface="Arial" panose="020B0604020202020204" pitchFamily="34" charset="0"/>
              <a:buChar char="•"/>
            </a:pPr>
            <a:r>
              <a:rPr lang="en-US" dirty="0"/>
              <a:t>Gripper</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32</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17571BCF-32BC-4EBB-8FDC-BC39B5C35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2080"/>
            <a:ext cx="4762913" cy="4290432"/>
          </a:xfrm>
          <a:prstGeom prst="rect">
            <a:avLst/>
          </a:prstGeom>
        </p:spPr>
      </p:pic>
      <p:pic>
        <p:nvPicPr>
          <p:cNvPr id="7" name="Picture 6">
            <a:extLst>
              <a:ext uri="{FF2B5EF4-FFF2-40B4-BE49-F238E27FC236}">
                <a16:creationId xmlns:a16="http://schemas.microsoft.com/office/drawing/2014/main" id="{C795F3C5-9359-4A0D-B245-FC6794D59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913" y="1493617"/>
            <a:ext cx="4042243" cy="4212031"/>
          </a:xfrm>
          <a:prstGeom prst="rect">
            <a:avLst/>
          </a:prstGeom>
        </p:spPr>
      </p:pic>
    </p:spTree>
    <p:extLst>
      <p:ext uri="{BB962C8B-B14F-4D97-AF65-F5344CB8AC3E}">
        <p14:creationId xmlns:p14="http://schemas.microsoft.com/office/powerpoint/2010/main" val="1627653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Applications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5" name="Text Placeholder 4">
            <a:extLst>
              <a:ext uri="{FF2B5EF4-FFF2-40B4-BE49-F238E27FC236}">
                <a16:creationId xmlns:a16="http://schemas.microsoft.com/office/drawing/2014/main" id="{AA1DA5F1-3224-4D2F-A25C-108B2B2ED459}"/>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E0B4FEBD-FA2B-4B50-AC9B-5CB164544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12" y="1257300"/>
            <a:ext cx="4198388" cy="4953000"/>
          </a:xfrm>
          <a:prstGeom prst="rect">
            <a:avLst/>
          </a:prstGeom>
        </p:spPr>
      </p:pic>
      <p:pic>
        <p:nvPicPr>
          <p:cNvPr id="10" name="Picture 9">
            <a:extLst>
              <a:ext uri="{FF2B5EF4-FFF2-40B4-BE49-F238E27FC236}">
                <a16:creationId xmlns:a16="http://schemas.microsoft.com/office/drawing/2014/main" id="{5E972703-280D-42C9-85CD-FDD06086E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908" y="1257300"/>
            <a:ext cx="4046571" cy="5189670"/>
          </a:xfrm>
          <a:prstGeom prst="rect">
            <a:avLst/>
          </a:prstGeom>
        </p:spPr>
      </p:pic>
    </p:spTree>
    <p:extLst>
      <p:ext uri="{BB962C8B-B14F-4D97-AF65-F5344CB8AC3E}">
        <p14:creationId xmlns:p14="http://schemas.microsoft.com/office/powerpoint/2010/main" val="1443777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8" name="Text Placeholder 7"/>
          <p:cNvSpPr>
            <a:spLocks noGrp="1"/>
          </p:cNvSpPr>
          <p:nvPr>
            <p:ph type="body" idx="1"/>
          </p:nvPr>
        </p:nvSpPr>
        <p:spPr>
          <a:xfrm>
            <a:off x="685800" y="1600200"/>
            <a:ext cx="6858000" cy="2438400"/>
          </a:xfrm>
        </p:spPr>
        <p:txBody>
          <a:bodyPr>
            <a:norm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34</a:t>
            </a:fld>
            <a:endParaRPr lang="en-US"/>
          </a:p>
        </p:txBody>
      </p:sp>
      <p:sp>
        <p:nvSpPr>
          <p:cNvPr id="2" name="Footer Placeholder 1"/>
          <p:cNvSpPr>
            <a:spLocks noGrp="1"/>
          </p:cNvSpPr>
          <p:nvPr>
            <p:ph type="ftr" sz="quarter" idx="3"/>
          </p:nvPr>
        </p:nvSpPr>
        <p:spPr/>
        <p:txBody>
          <a:bodyPr/>
          <a:lstStyle/>
          <a:p>
            <a:r>
              <a:rPr lang="en-US" dirty="0"/>
              <a:t>Rishi Khajuriwala, RBE</a:t>
            </a:r>
          </a:p>
        </p:txBody>
      </p:sp>
      <p:sp>
        <p:nvSpPr>
          <p:cNvPr id="3" name="Rectangle 2">
            <a:extLst>
              <a:ext uri="{FF2B5EF4-FFF2-40B4-BE49-F238E27FC236}">
                <a16:creationId xmlns:a16="http://schemas.microsoft.com/office/drawing/2014/main" id="{9EFD18B6-BBFA-49E9-A686-EFA29CA1206A}"/>
              </a:ext>
            </a:extLst>
          </p:cNvPr>
          <p:cNvSpPr/>
          <p:nvPr/>
        </p:nvSpPr>
        <p:spPr>
          <a:xfrm>
            <a:off x="457200" y="1339050"/>
            <a:ext cx="8686800" cy="646331"/>
          </a:xfrm>
          <a:prstGeom prst="rect">
            <a:avLst/>
          </a:prstGeom>
        </p:spPr>
        <p:txBody>
          <a:bodyPr wrap="square">
            <a:spAutoFit/>
          </a:bodyPr>
          <a:lstStyle/>
          <a:p>
            <a:r>
              <a:rPr lang="en-US" dirty="0">
                <a:latin typeface="+mj-lt"/>
              </a:rPr>
              <a:t>Autonomous Object Manipulation Using a Soft Planar Grasping Manipulator </a:t>
            </a:r>
            <a:r>
              <a:rPr lang="en-US" dirty="0">
                <a:latin typeface="AdvP6EC0"/>
              </a:rPr>
              <a:t>[9]</a:t>
            </a:r>
            <a:endParaRPr lang="en-US" dirty="0"/>
          </a:p>
        </p:txBody>
      </p:sp>
      <p:pic>
        <p:nvPicPr>
          <p:cNvPr id="6" name="Picture 5">
            <a:extLst>
              <a:ext uri="{FF2B5EF4-FFF2-40B4-BE49-F238E27FC236}">
                <a16:creationId xmlns:a16="http://schemas.microsoft.com/office/drawing/2014/main" id="{17902A03-D70E-4C6B-BDC4-9A1FFD28D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901" y="2074142"/>
            <a:ext cx="6001099" cy="3828189"/>
          </a:xfrm>
          <a:prstGeom prst="rect">
            <a:avLst/>
          </a:prstGeom>
        </p:spPr>
      </p:pic>
    </p:spTree>
    <p:extLst>
      <p:ext uri="{BB962C8B-B14F-4D97-AF65-F5344CB8AC3E}">
        <p14:creationId xmlns:p14="http://schemas.microsoft.com/office/powerpoint/2010/main" val="268695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err="1">
                <a:solidFill>
                  <a:schemeClr val="bg1"/>
                </a:solidFill>
              </a:rPr>
              <a:t>Pneu</a:t>
            </a:r>
            <a:r>
              <a:rPr lang="en-US" dirty="0">
                <a:solidFill>
                  <a:schemeClr val="bg1"/>
                </a:solidFill>
              </a:rPr>
              <a:t>-nets</a:t>
            </a:r>
          </a:p>
        </p:txBody>
      </p:sp>
      <p:sp>
        <p:nvSpPr>
          <p:cNvPr id="8" name="Text Placeholder 7"/>
          <p:cNvSpPr>
            <a:spLocks noGrp="1"/>
          </p:cNvSpPr>
          <p:nvPr>
            <p:ph type="body" idx="1"/>
          </p:nvPr>
        </p:nvSpPr>
        <p:spPr>
          <a:xfrm>
            <a:off x="1085683" y="1579605"/>
            <a:ext cx="3848433" cy="762000"/>
          </a:xfrm>
        </p:spPr>
        <p:txBody>
          <a:bodyPr>
            <a:normAutofit/>
          </a:bodyPr>
          <a:lstStyle/>
          <a:p>
            <a:pPr marL="457200" indent="-457200">
              <a:buFont typeface="Arial" panose="020B0604020202020204" pitchFamily="34" charset="0"/>
              <a:buChar char="•"/>
            </a:pPr>
            <a:r>
              <a:rPr lang="en-US" dirty="0"/>
              <a:t>Gripper</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6984AF45-6DA1-46CA-9B42-63ECDF7DE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1371600"/>
            <a:ext cx="6313766" cy="3133542"/>
          </a:xfrm>
          <a:prstGeom prst="rect">
            <a:avLst/>
          </a:prstGeom>
        </p:spPr>
      </p:pic>
      <p:pic>
        <p:nvPicPr>
          <p:cNvPr id="7" name="Picture 6">
            <a:extLst>
              <a:ext uri="{FF2B5EF4-FFF2-40B4-BE49-F238E27FC236}">
                <a16:creationId xmlns:a16="http://schemas.microsoft.com/office/drawing/2014/main" id="{C64C9E0D-F60F-4234-BEB7-1A0B8E406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449" y="1294872"/>
            <a:ext cx="1219040" cy="5105928"/>
          </a:xfrm>
          <a:prstGeom prst="rect">
            <a:avLst/>
          </a:prstGeom>
        </p:spPr>
      </p:pic>
    </p:spTree>
    <p:extLst>
      <p:ext uri="{BB962C8B-B14F-4D97-AF65-F5344CB8AC3E}">
        <p14:creationId xmlns:p14="http://schemas.microsoft.com/office/powerpoint/2010/main" val="3411989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8077200" cy="762000"/>
          </a:xfrm>
        </p:spPr>
        <p:txBody>
          <a:bodyPr/>
          <a:lstStyle/>
          <a:p>
            <a:r>
              <a:rPr lang="en-US" sz="3200" dirty="0">
                <a:solidFill>
                  <a:schemeClr val="bg1"/>
                </a:solidFill>
              </a:rPr>
              <a:t>Planner for Grasp and Place</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36</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D8588ABD-9851-4C91-9E82-8B67251F0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205589"/>
            <a:ext cx="7391399" cy="5195211"/>
          </a:xfrm>
          <a:prstGeom prst="rect">
            <a:avLst/>
          </a:prstGeom>
        </p:spPr>
      </p:pic>
    </p:spTree>
    <p:extLst>
      <p:ext uri="{BB962C8B-B14F-4D97-AF65-F5344CB8AC3E}">
        <p14:creationId xmlns:p14="http://schemas.microsoft.com/office/powerpoint/2010/main" val="1435902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Results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E09F5D9C-16DB-4DE1-823F-6136EF230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09800"/>
            <a:ext cx="8492154" cy="3277476"/>
          </a:xfrm>
          <a:prstGeom prst="rect">
            <a:avLst/>
          </a:prstGeom>
        </p:spPr>
      </p:pic>
    </p:spTree>
    <p:extLst>
      <p:ext uri="{BB962C8B-B14F-4D97-AF65-F5344CB8AC3E}">
        <p14:creationId xmlns:p14="http://schemas.microsoft.com/office/powerpoint/2010/main" val="2673774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76200"/>
            <a:ext cx="8077200" cy="990600"/>
          </a:xfrm>
        </p:spPr>
        <p:txBody>
          <a:bodyPr/>
          <a:lstStyle/>
          <a:p>
            <a:r>
              <a:rPr lang="en-US" dirty="0">
                <a:solidFill>
                  <a:schemeClr val="bg1"/>
                </a:solidFill>
              </a:rPr>
              <a:t>Soft robots are Future[10]</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38</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DE3AD132-18C2-4A50-8027-07FDE2AD8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77" y="1287565"/>
            <a:ext cx="7910245" cy="4953429"/>
          </a:xfrm>
          <a:prstGeom prst="rect">
            <a:avLst/>
          </a:prstGeom>
        </p:spPr>
      </p:pic>
    </p:spTree>
    <p:extLst>
      <p:ext uri="{BB962C8B-B14F-4D97-AF65-F5344CB8AC3E}">
        <p14:creationId xmlns:p14="http://schemas.microsoft.com/office/powerpoint/2010/main" val="2349669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References</a:t>
            </a:r>
          </a:p>
        </p:txBody>
      </p:sp>
      <p:sp>
        <p:nvSpPr>
          <p:cNvPr id="8" name="Text Placeholder 7"/>
          <p:cNvSpPr>
            <a:spLocks noGrp="1"/>
          </p:cNvSpPr>
          <p:nvPr>
            <p:ph type="body" idx="1"/>
          </p:nvPr>
        </p:nvSpPr>
        <p:spPr>
          <a:xfrm>
            <a:off x="685800" y="1600200"/>
            <a:ext cx="8001000" cy="4953000"/>
          </a:xfrm>
        </p:spPr>
        <p:txBody>
          <a:bodyPr>
            <a:normAutofit fontScale="70000" lnSpcReduction="20000"/>
          </a:bodyPr>
          <a:lstStyle/>
          <a:p>
            <a:pPr marL="514350" indent="-514350">
              <a:buFont typeface="+mj-lt"/>
              <a:buAutoNum type="arabicPeriod"/>
            </a:pPr>
            <a:r>
              <a:rPr lang="en-US" sz="1400" dirty="0"/>
              <a:t>A. </a:t>
            </a:r>
            <a:r>
              <a:rPr lang="en-US" sz="1400" dirty="0" err="1"/>
              <a:t>Dameitry</a:t>
            </a:r>
            <a:r>
              <a:rPr lang="en-US" sz="1400" dirty="0"/>
              <a:t> and H. </a:t>
            </a:r>
            <a:r>
              <a:rPr lang="en-US" sz="1400" dirty="0" err="1"/>
              <a:t>Tsukagoshi</a:t>
            </a:r>
            <a:r>
              <a:rPr lang="en-US" sz="1400" dirty="0"/>
              <a:t>, "Lightweight underactuated pneumatic fingers capable of grasping various objects," 2016 IEEE International Conference on Robotics and Automation (ICRA), Stockholm, 2016, pp. 2009-2014.</a:t>
            </a:r>
          </a:p>
          <a:p>
            <a:pPr marL="514350" indent="-514350">
              <a:buFont typeface="+mj-lt"/>
              <a:buAutoNum type="arabicPeriod"/>
            </a:pPr>
            <a:r>
              <a:rPr lang="en-US" sz="1400" dirty="0"/>
              <a:t>J. Zhou, S. Chen and Z. Wang, "A Soft-Robotic Gripper With Enhanced Object Adaptation and Grasping Reliability," in IEEE Robotics and Automation Letters, vol. 2, no. 4, pp. 2287-2293, Oct. 2017. </a:t>
            </a:r>
            <a:r>
              <a:rPr lang="en-US" sz="1400" dirty="0" err="1"/>
              <a:t>doi</a:t>
            </a:r>
            <a:r>
              <a:rPr lang="en-US" sz="1400" dirty="0"/>
              <a:t>: 10.1109/LRA.2017.2716445</a:t>
            </a:r>
          </a:p>
          <a:p>
            <a:pPr marL="514350" indent="-514350">
              <a:buFont typeface="+mj-lt"/>
              <a:buAutoNum type="arabicPeriod"/>
            </a:pPr>
            <a:r>
              <a:rPr lang="en-US" sz="1400" dirty="0"/>
              <a:t>B. S. Homberg, R. K. </a:t>
            </a:r>
            <a:r>
              <a:rPr lang="en-US" sz="1400" dirty="0" err="1"/>
              <a:t>Katzschmann</a:t>
            </a:r>
            <a:r>
              <a:rPr lang="en-US" sz="1400" dirty="0"/>
              <a:t>, M. R. </a:t>
            </a:r>
            <a:r>
              <a:rPr lang="en-US" sz="1400" dirty="0" err="1"/>
              <a:t>Dogar</a:t>
            </a:r>
            <a:r>
              <a:rPr lang="en-US" sz="1400" dirty="0"/>
              <a:t> and D. Rus, "Haptic identification of objects using a modular soft robotic gripper," 2015 IEEE/RSJ International Conference on Intelligent Robots and Systems (IROS), Hamburg, 2015, pp. 1698-1705.</a:t>
            </a:r>
          </a:p>
          <a:p>
            <a:pPr marL="514350" indent="-514350">
              <a:buFont typeface="+mj-lt"/>
              <a:buAutoNum type="arabicPeriod"/>
            </a:pPr>
            <a:r>
              <a:rPr lang="en-US" sz="1400" dirty="0"/>
              <a:t>Y. Wei et al., “A novel, variable stiffness robotic gripper based on integrated soft actuating and particle jamming,” Soft Robot., vol. 3, no. 3,pp. 134–143, 2016.</a:t>
            </a:r>
          </a:p>
          <a:p>
            <a:pPr marL="514350" indent="-514350">
              <a:buFont typeface="+mj-lt"/>
              <a:buAutoNum type="arabicPeriod"/>
            </a:pPr>
            <a:r>
              <a:rPr lang="en-US" sz="1400" dirty="0"/>
              <a:t>K. C. Galloway et al., “Soft robotic grippers for biological sampling on deep reefs,” Soft Robot., vol. 3, no. 1, pp. 23–33, 2016.</a:t>
            </a:r>
          </a:p>
          <a:p>
            <a:pPr marL="514350" indent="-514350">
              <a:buFont typeface="+mj-lt"/>
              <a:buAutoNum type="arabicPeriod"/>
            </a:pPr>
            <a:r>
              <a:rPr lang="en-US" sz="1400" dirty="0" err="1"/>
              <a:t>Calisti</a:t>
            </a:r>
            <a:r>
              <a:rPr lang="en-US" sz="1400" dirty="0"/>
              <a:t> M, </a:t>
            </a:r>
            <a:r>
              <a:rPr lang="en-US" sz="1400" dirty="0" err="1"/>
              <a:t>Giorelli</a:t>
            </a:r>
            <a:r>
              <a:rPr lang="en-US" sz="1400" dirty="0"/>
              <a:t> M, Levy G, et al. An octopus bioinspired solution to movement and manipulation for soft robots. </a:t>
            </a:r>
            <a:r>
              <a:rPr lang="en-US" sz="1400" dirty="0" err="1"/>
              <a:t>Bioinspiration</a:t>
            </a:r>
            <a:r>
              <a:rPr lang="en-US" sz="1400" dirty="0"/>
              <a:t> Biomimetics.2011;6(3):036002</a:t>
            </a:r>
          </a:p>
          <a:p>
            <a:pPr marL="514350" indent="-514350">
              <a:buFont typeface="+mj-lt"/>
              <a:buAutoNum type="arabicPeriod"/>
            </a:pPr>
            <a:r>
              <a:rPr lang="en-US" sz="1400" dirty="0"/>
              <a:t>H. </a:t>
            </a:r>
            <a:r>
              <a:rPr lang="en-US" sz="1400" dirty="0" err="1"/>
              <a:t>Tsukagoshi</a:t>
            </a:r>
            <a:r>
              <a:rPr lang="en-US" sz="1400" dirty="0"/>
              <a:t>, A. Kitagawa and M. </a:t>
            </a:r>
            <a:r>
              <a:rPr lang="en-US" sz="1400" dirty="0" err="1"/>
              <a:t>Segawa</a:t>
            </a:r>
            <a:r>
              <a:rPr lang="en-US" sz="1400" dirty="0"/>
              <a:t>, "Active Hose: an artificial elephant's nose with maneuverability for rescue operation," Proceedings 2001 ICRA. IEEE International Conference on Robotics and Automation (Cat. No.01CH37164), 2001, pp. 2454-2459 vol.3.</a:t>
            </a:r>
          </a:p>
          <a:p>
            <a:pPr marL="514350" indent="-514350">
              <a:buFont typeface="+mj-lt"/>
              <a:buAutoNum type="arabicPeriod"/>
            </a:pPr>
            <a:r>
              <a:rPr lang="en-US" sz="1400" dirty="0"/>
              <a:t>R. V. Martinez et al., “Robotic tentacles with three-dimensional mobility based on flexible elastomers,” Adv. Mater., vol. 25, no. 2, p. 205,2013.</a:t>
            </a:r>
          </a:p>
          <a:p>
            <a:pPr marL="514350" indent="-514350">
              <a:buFont typeface="+mj-lt"/>
              <a:buAutoNum type="arabicPeriod"/>
            </a:pPr>
            <a:r>
              <a:rPr lang="en-US" sz="1400" dirty="0" err="1"/>
              <a:t>Katzschmann</a:t>
            </a:r>
            <a:r>
              <a:rPr lang="en-US" sz="1400" dirty="0"/>
              <a:t> Robert K., Marchese Andrew D., and Rus </a:t>
            </a:r>
            <a:r>
              <a:rPr lang="en-US" sz="1400" dirty="0" err="1"/>
              <a:t>Daniela.Soft</a:t>
            </a:r>
            <a:r>
              <a:rPr lang="en-US" sz="1400" dirty="0"/>
              <a:t> </a:t>
            </a:r>
            <a:r>
              <a:rPr lang="en-US" sz="1400" dirty="0" err="1"/>
              <a:t>Robotics.Dec</a:t>
            </a:r>
            <a:r>
              <a:rPr lang="en-US" sz="1400" dirty="0"/>
              <a:t> 2015.</a:t>
            </a:r>
          </a:p>
          <a:p>
            <a:pPr marL="514350" indent="-514350">
              <a:buFont typeface="+mj-lt"/>
              <a:buAutoNum type="arabicPeriod"/>
            </a:pPr>
            <a:r>
              <a:rPr lang="en-US" sz="1400" dirty="0"/>
              <a:t>ALICI, G. (2018). Softer is Harder: What Differentiates Soft Robotics from Hard Robotics? MRS Advances, 1-12. doi:10.1557/adv.2018.159</a:t>
            </a:r>
          </a:p>
          <a:p>
            <a:pPr marL="514350" indent="-514350">
              <a:buFont typeface="+mj-lt"/>
              <a:buAutoNum type="arabicPeriod"/>
            </a:pPr>
            <a:r>
              <a:rPr lang="en-US" sz="1400" dirty="0" err="1"/>
              <a:t>Mcmahan</a:t>
            </a:r>
            <a:r>
              <a:rPr lang="en-US" sz="1400" dirty="0"/>
              <a:t>, William &amp; Jones, Bryan &amp; Walker, Ian &amp; </a:t>
            </a:r>
            <a:r>
              <a:rPr lang="en-US" sz="1400" dirty="0" err="1"/>
              <a:t>Chitrakaran</a:t>
            </a:r>
            <a:r>
              <a:rPr lang="en-US" sz="1400" dirty="0"/>
              <a:t>, V.K. &amp; Seshadri, Arjun &amp; Dawson, Darren. (2011). Robotic manipulators inspired by cephalopod limbs. Proceedings of the Canadian Design Engineering Network Conference. 10.24908/pceea.v0i0.3994. </a:t>
            </a:r>
          </a:p>
          <a:p>
            <a:pPr marL="514350" indent="-514350">
              <a:buFont typeface="+mj-lt"/>
              <a:buAutoNum type="arabicPeriod"/>
            </a:pPr>
            <a:r>
              <a:rPr lang="en-US" sz="1400" dirty="0"/>
              <a:t>https://www.youtube.com/watch?v=949eYdEz3Es</a:t>
            </a:r>
          </a:p>
          <a:p>
            <a:pPr marL="514350" indent="-514350">
              <a:buFont typeface="+mj-lt"/>
              <a:buAutoNum type="arabicPeriod"/>
            </a:pPr>
            <a:endParaRPr lang="en-US" sz="14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39</a:t>
            </a:fld>
            <a:endParaRPr lang="en-US"/>
          </a:p>
        </p:txBody>
      </p:sp>
      <p:sp>
        <p:nvSpPr>
          <p:cNvPr id="2" name="Footer Placeholder 1"/>
          <p:cNvSpPr>
            <a:spLocks noGrp="1"/>
          </p:cNvSpPr>
          <p:nvPr>
            <p:ph type="ftr" sz="quarter" idx="3"/>
          </p:nvPr>
        </p:nvSpPr>
        <p:spPr/>
        <p:txBody>
          <a:bodyPr/>
          <a:lstStyle/>
          <a:p>
            <a:r>
              <a:rPr lang="en-US" dirty="0"/>
              <a:t>Rishi Khajuriwala, RBE</a:t>
            </a:r>
          </a:p>
        </p:txBody>
      </p:sp>
    </p:spTree>
    <p:extLst>
      <p:ext uri="{BB962C8B-B14F-4D97-AF65-F5344CB8AC3E}">
        <p14:creationId xmlns:p14="http://schemas.microsoft.com/office/powerpoint/2010/main" val="302624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Inspirations[12]</a:t>
            </a:r>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7" name="Picture 6">
            <a:extLst>
              <a:ext uri="{FF2B5EF4-FFF2-40B4-BE49-F238E27FC236}">
                <a16:creationId xmlns:a16="http://schemas.microsoft.com/office/drawing/2014/main" id="{6BABB8A6-3D4B-48A5-87D7-A1F4AAFF63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109" y="1548964"/>
            <a:ext cx="2697271" cy="4343400"/>
          </a:xfrm>
          <a:prstGeom prst="rect">
            <a:avLst/>
          </a:prstGeom>
        </p:spPr>
      </p:pic>
      <p:pic>
        <p:nvPicPr>
          <p:cNvPr id="12" name="Online Media 11">
            <a:hlinkClick r:id="" action="ppaction://media"/>
            <a:extLst>
              <a:ext uri="{FF2B5EF4-FFF2-40B4-BE49-F238E27FC236}">
                <a16:creationId xmlns:a16="http://schemas.microsoft.com/office/drawing/2014/main" id="{39662CA2-1811-44CA-B959-EA4E38198E27}"/>
              </a:ext>
            </a:extLst>
          </p:cNvPr>
          <p:cNvPicPr>
            <a:picLocks noRot="1" noChangeAspect="1"/>
          </p:cNvPicPr>
          <p:nvPr>
            <a:videoFile r:link="rId1"/>
          </p:nvPr>
        </p:nvPicPr>
        <p:blipFill>
          <a:blip r:embed="rId5"/>
          <a:stretch>
            <a:fillRect/>
          </a:stretch>
        </p:blipFill>
        <p:spPr>
          <a:xfrm>
            <a:off x="3429000" y="1479005"/>
            <a:ext cx="5379544" cy="3025993"/>
          </a:xfrm>
          <a:prstGeom prst="rect">
            <a:avLst/>
          </a:prstGeom>
        </p:spPr>
      </p:pic>
      <p:pic>
        <p:nvPicPr>
          <p:cNvPr id="14" name="Picture 13">
            <a:extLst>
              <a:ext uri="{FF2B5EF4-FFF2-40B4-BE49-F238E27FC236}">
                <a16:creationId xmlns:a16="http://schemas.microsoft.com/office/drawing/2014/main" id="{9082DC67-F830-4ECB-AB4C-2D0703FB7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4562" y="4565432"/>
            <a:ext cx="2095500" cy="2019300"/>
          </a:xfrm>
          <a:prstGeom prst="rect">
            <a:avLst/>
          </a:prstGeom>
        </p:spPr>
      </p:pic>
    </p:spTree>
    <p:extLst>
      <p:ext uri="{BB962C8B-B14F-4D97-AF65-F5344CB8AC3E}">
        <p14:creationId xmlns:p14="http://schemas.microsoft.com/office/powerpoint/2010/main" val="109100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Literature Review</a:t>
            </a:r>
          </a:p>
        </p:txBody>
      </p:sp>
      <p:sp>
        <p:nvSpPr>
          <p:cNvPr id="8" name="Text Placeholder 7"/>
          <p:cNvSpPr>
            <a:spLocks noGrp="1"/>
          </p:cNvSpPr>
          <p:nvPr>
            <p:ph type="body" idx="1"/>
          </p:nvPr>
        </p:nvSpPr>
        <p:spPr>
          <a:xfrm>
            <a:off x="685800" y="1600200"/>
            <a:ext cx="6858000" cy="2438400"/>
          </a:xfrm>
        </p:spPr>
        <p:txBody>
          <a:bodyPr>
            <a:normAutofit/>
          </a:bodyPr>
          <a:lstStyle/>
          <a:p>
            <a:pPr marL="457200" indent="-457200">
              <a:buFont typeface="Arial" panose="020B0604020202020204" pitchFamily="34" charset="0"/>
              <a:buChar char="•"/>
            </a:pPr>
            <a:r>
              <a:rPr lang="en-US" sz="3200" dirty="0"/>
              <a:t>Lightweight Underactuated Pneumatic Fingers[1]</a:t>
            </a:r>
          </a:p>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5</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D738765B-EB2D-4150-94CE-55D6C5D68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609622"/>
            <a:ext cx="4717189" cy="3817951"/>
          </a:xfrm>
          <a:prstGeom prst="rect">
            <a:avLst/>
          </a:prstGeom>
        </p:spPr>
      </p:pic>
    </p:spTree>
    <p:extLst>
      <p:ext uri="{BB962C8B-B14F-4D97-AF65-F5344CB8AC3E}">
        <p14:creationId xmlns:p14="http://schemas.microsoft.com/office/powerpoint/2010/main" val="57321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Design:</a:t>
            </a:r>
          </a:p>
        </p:txBody>
      </p:sp>
      <p:sp>
        <p:nvSpPr>
          <p:cNvPr id="8" name="Text Placeholder 7"/>
          <p:cNvSpPr>
            <a:spLocks noGrp="1"/>
          </p:cNvSpPr>
          <p:nvPr>
            <p:ph type="body" idx="1"/>
          </p:nvPr>
        </p:nvSpPr>
        <p:spPr>
          <a:xfrm>
            <a:off x="1085683" y="1579605"/>
            <a:ext cx="3848433" cy="762000"/>
          </a:xfrm>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6</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ADB7CAE5-472B-40AE-8221-ECA2107E8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5400"/>
            <a:ext cx="5372566" cy="4595258"/>
          </a:xfrm>
          <a:prstGeom prst="rect">
            <a:avLst/>
          </a:prstGeom>
        </p:spPr>
      </p:pic>
    </p:spTree>
    <p:extLst>
      <p:ext uri="{BB962C8B-B14F-4D97-AF65-F5344CB8AC3E}">
        <p14:creationId xmlns:p14="http://schemas.microsoft.com/office/powerpoint/2010/main" val="1896015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762000" y="304800"/>
            <a:ext cx="6858000" cy="762000"/>
          </a:xfrm>
        </p:spPr>
        <p:txBody>
          <a:bodyPr/>
          <a:lstStyle/>
          <a:p>
            <a:r>
              <a:rPr lang="en-US" dirty="0">
                <a:solidFill>
                  <a:schemeClr val="bg1"/>
                </a:solidFill>
              </a:rPr>
              <a:t>Experiments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Rishi Khajuriwala, RBE</a:t>
            </a:r>
          </a:p>
        </p:txBody>
      </p:sp>
      <p:pic>
        <p:nvPicPr>
          <p:cNvPr id="5" name="Picture 4">
            <a:extLst>
              <a:ext uri="{FF2B5EF4-FFF2-40B4-BE49-F238E27FC236}">
                <a16:creationId xmlns:a16="http://schemas.microsoft.com/office/drawing/2014/main" id="{615E38A3-66C5-47FF-ACB5-997CD504D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9056"/>
            <a:ext cx="9144000" cy="2899888"/>
          </a:xfrm>
          <a:prstGeom prst="rect">
            <a:avLst/>
          </a:prstGeom>
        </p:spPr>
      </p:pic>
    </p:spTree>
    <p:extLst>
      <p:ext uri="{BB962C8B-B14F-4D97-AF65-F5344CB8AC3E}">
        <p14:creationId xmlns:p14="http://schemas.microsoft.com/office/powerpoint/2010/main" val="602022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762000" y="304800"/>
            <a:ext cx="6858000" cy="762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4000"/>
              <a:buFont typeface="Verdana"/>
              <a:buNone/>
            </a:pPr>
            <a:r>
              <a:rPr lang="en-US" sz="4000" b="1" i="0" u="none" strike="noStrike" cap="none">
                <a:solidFill>
                  <a:schemeClr val="lt1"/>
                </a:solidFill>
                <a:latin typeface="Verdana"/>
                <a:ea typeface="Verdana"/>
                <a:cs typeface="Verdana"/>
                <a:sym typeface="Verdana"/>
              </a:rPr>
              <a:t>Application</a:t>
            </a:r>
            <a:endParaRPr/>
          </a:p>
        </p:txBody>
      </p:sp>
      <p:sp>
        <p:nvSpPr>
          <p:cNvPr id="125" name="Shape 125"/>
          <p:cNvSpPr txBox="1">
            <a:spLocks noGrp="1"/>
          </p:cNvSpPr>
          <p:nvPr>
            <p:ph type="sldNum" idx="12"/>
          </p:nvPr>
        </p:nvSpPr>
        <p:spPr>
          <a:xfrm>
            <a:off x="1" y="6387664"/>
            <a:ext cx="457200" cy="39413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262626"/>
                </a:solidFill>
                <a:latin typeface="Verdana"/>
                <a:ea typeface="Verdana"/>
                <a:cs typeface="Verdana"/>
                <a:sym typeface="Verdana"/>
              </a:rPr>
              <a:t>8</a:t>
            </a:fld>
            <a:endParaRPr sz="1200" b="0" i="0" u="none" strike="noStrike" cap="none">
              <a:solidFill>
                <a:srgbClr val="262626"/>
              </a:solidFill>
              <a:latin typeface="Verdana"/>
              <a:ea typeface="Verdana"/>
              <a:cs typeface="Verdana"/>
              <a:sym typeface="Verdana"/>
            </a:endParaRPr>
          </a:p>
        </p:txBody>
      </p:sp>
      <p:sp>
        <p:nvSpPr>
          <p:cNvPr id="126" name="Shape 126"/>
          <p:cNvSpPr txBox="1">
            <a:spLocks noGrp="1"/>
          </p:cNvSpPr>
          <p:nvPr>
            <p:ph type="ftr" idx="11"/>
          </p:nvPr>
        </p:nvSpPr>
        <p:spPr>
          <a:xfrm>
            <a:off x="457200" y="6400800"/>
            <a:ext cx="51054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2"/>
                </a:solidFill>
                <a:latin typeface="Verdana"/>
                <a:ea typeface="Verdana"/>
                <a:cs typeface="Verdana"/>
                <a:sym typeface="Verdana"/>
              </a:rPr>
              <a:t>Rishi Khajuriwala, RBE</a:t>
            </a:r>
            <a:endParaRPr/>
          </a:p>
        </p:txBody>
      </p:sp>
      <p:pic>
        <p:nvPicPr>
          <p:cNvPr id="127" name="Shape 127"/>
          <p:cNvPicPr preferRelativeResize="0"/>
          <p:nvPr/>
        </p:nvPicPr>
        <p:blipFill rotWithShape="1">
          <a:blip r:embed="rId3">
            <a:alphaModFix/>
          </a:blip>
          <a:srcRect/>
          <a:stretch/>
        </p:blipFill>
        <p:spPr>
          <a:xfrm>
            <a:off x="1321821" y="1294958"/>
            <a:ext cx="5738357" cy="5105842"/>
          </a:xfrm>
          <a:prstGeom prst="rect">
            <a:avLst/>
          </a:prstGeom>
          <a:noFill/>
          <a:ln>
            <a:noFill/>
          </a:ln>
        </p:spPr>
      </p:pic>
    </p:spTree>
    <p:extLst>
      <p:ext uri="{BB962C8B-B14F-4D97-AF65-F5344CB8AC3E}">
        <p14:creationId xmlns:p14="http://schemas.microsoft.com/office/powerpoint/2010/main" val="2317105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762000" y="304800"/>
            <a:ext cx="6858000" cy="762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4000"/>
              <a:buFont typeface="Verdana"/>
              <a:buNone/>
            </a:pPr>
            <a:r>
              <a:rPr lang="en-US" sz="4000" b="1" i="0" u="none" strike="noStrike" cap="none">
                <a:solidFill>
                  <a:schemeClr val="lt1"/>
                </a:solidFill>
                <a:latin typeface="Verdana"/>
                <a:ea typeface="Verdana"/>
                <a:cs typeface="Verdana"/>
                <a:sym typeface="Verdana"/>
              </a:rPr>
              <a:t>Literature Review</a:t>
            </a:r>
            <a:endParaRPr/>
          </a:p>
        </p:txBody>
      </p:sp>
      <p:sp>
        <p:nvSpPr>
          <p:cNvPr id="134" name="Shape 134"/>
          <p:cNvSpPr txBox="1">
            <a:spLocks noGrp="1"/>
          </p:cNvSpPr>
          <p:nvPr>
            <p:ph type="body" idx="1"/>
          </p:nvPr>
        </p:nvSpPr>
        <p:spPr>
          <a:xfrm>
            <a:off x="685800" y="1905000"/>
            <a:ext cx="3581400" cy="3657600"/>
          </a:xfrm>
          <a:prstGeom prst="rect">
            <a:avLst/>
          </a:prstGeom>
          <a:noFill/>
          <a:ln>
            <a:noFill/>
          </a:ln>
        </p:spPr>
        <p:txBody>
          <a:bodyPr spcFirstLastPara="1" wrap="square" lIns="91425" tIns="45700" rIns="91425" bIns="45700" anchor="t" anchorCtr="0">
            <a:noAutofit/>
          </a:bodyPr>
          <a:lstStyle/>
          <a:p>
            <a:pPr marL="457200" marR="0" lvl="0" indent="-254000" algn="l" rtl="0">
              <a:lnSpc>
                <a:spcPct val="95000"/>
              </a:lnSpc>
              <a:spcBef>
                <a:spcPts val="0"/>
              </a:spcBef>
              <a:spcAft>
                <a:spcPts val="0"/>
              </a:spcAft>
              <a:buClr>
                <a:schemeClr val="lt2"/>
              </a:buClr>
              <a:buSzPts val="3200"/>
              <a:buFont typeface="Arial"/>
              <a:buNone/>
            </a:pPr>
            <a:endParaRPr sz="3200" b="0" i="0" u="none" strike="noStrike" cap="none" dirty="0">
              <a:solidFill>
                <a:schemeClr val="dk2"/>
              </a:solidFill>
              <a:latin typeface="Verdana"/>
              <a:ea typeface="Verdana"/>
              <a:cs typeface="Verdana"/>
              <a:sym typeface="Verdana"/>
            </a:endParaRPr>
          </a:p>
          <a:p>
            <a:pPr marL="0" marR="0" lvl="0" indent="0" algn="l" rtl="0">
              <a:lnSpc>
                <a:spcPct val="95000"/>
              </a:lnSpc>
              <a:spcBef>
                <a:spcPts val="1200"/>
              </a:spcBef>
              <a:spcAft>
                <a:spcPts val="0"/>
              </a:spcAft>
              <a:buClr>
                <a:schemeClr val="lt2"/>
              </a:buClr>
              <a:buSzPts val="2800"/>
              <a:buFont typeface="Arial"/>
              <a:buNone/>
            </a:pPr>
            <a:r>
              <a:rPr lang="en-US" sz="2800" b="0" i="0" u="none" strike="noStrike" cap="none" dirty="0">
                <a:solidFill>
                  <a:schemeClr val="dk2"/>
                </a:solidFill>
                <a:latin typeface="Verdana"/>
                <a:ea typeface="Verdana"/>
                <a:cs typeface="Verdana"/>
                <a:sym typeface="Verdana"/>
              </a:rPr>
              <a:t>A Soft-Robotic Gripper With Enhanced Object</a:t>
            </a:r>
            <a:endParaRPr dirty="0"/>
          </a:p>
          <a:p>
            <a:pPr marL="0" marR="0" lvl="0" indent="0" algn="l" rtl="0">
              <a:lnSpc>
                <a:spcPct val="95000"/>
              </a:lnSpc>
              <a:spcBef>
                <a:spcPts val="1200"/>
              </a:spcBef>
              <a:spcAft>
                <a:spcPts val="0"/>
              </a:spcAft>
              <a:buClr>
                <a:schemeClr val="lt2"/>
              </a:buClr>
              <a:buSzPts val="2800"/>
              <a:buFont typeface="Arial"/>
              <a:buNone/>
            </a:pPr>
            <a:r>
              <a:rPr lang="en-US" sz="2800" b="0" i="0" u="none" strike="noStrike" cap="none" dirty="0">
                <a:solidFill>
                  <a:schemeClr val="dk2"/>
                </a:solidFill>
                <a:latin typeface="Verdana"/>
                <a:ea typeface="Verdana"/>
                <a:cs typeface="Verdana"/>
                <a:sym typeface="Verdana"/>
              </a:rPr>
              <a:t>Adaptation and Grasping Reliability[2]</a:t>
            </a:r>
            <a:endParaRPr dirty="0"/>
          </a:p>
        </p:txBody>
      </p:sp>
      <p:sp>
        <p:nvSpPr>
          <p:cNvPr id="135" name="Shape 135"/>
          <p:cNvSpPr txBox="1">
            <a:spLocks noGrp="1"/>
          </p:cNvSpPr>
          <p:nvPr>
            <p:ph type="sldNum" idx="12"/>
          </p:nvPr>
        </p:nvSpPr>
        <p:spPr>
          <a:xfrm>
            <a:off x="1" y="6387664"/>
            <a:ext cx="457200" cy="39413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262626"/>
                </a:solidFill>
                <a:latin typeface="Verdana"/>
                <a:ea typeface="Verdana"/>
                <a:cs typeface="Verdana"/>
                <a:sym typeface="Verdana"/>
              </a:rPr>
              <a:t>9</a:t>
            </a:fld>
            <a:endParaRPr sz="1200" b="0" i="0" u="none" strike="noStrike" cap="none">
              <a:solidFill>
                <a:srgbClr val="262626"/>
              </a:solidFill>
              <a:latin typeface="Verdana"/>
              <a:ea typeface="Verdana"/>
              <a:cs typeface="Verdana"/>
              <a:sym typeface="Verdana"/>
            </a:endParaRPr>
          </a:p>
        </p:txBody>
      </p:sp>
      <p:sp>
        <p:nvSpPr>
          <p:cNvPr id="136" name="Shape 136"/>
          <p:cNvSpPr txBox="1">
            <a:spLocks noGrp="1"/>
          </p:cNvSpPr>
          <p:nvPr>
            <p:ph type="ftr" idx="11"/>
          </p:nvPr>
        </p:nvSpPr>
        <p:spPr>
          <a:xfrm>
            <a:off x="457200" y="6400800"/>
            <a:ext cx="51054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2"/>
                </a:solidFill>
                <a:latin typeface="Verdana"/>
                <a:ea typeface="Verdana"/>
                <a:cs typeface="Verdana"/>
                <a:sym typeface="Verdana"/>
              </a:rPr>
              <a:t>Rishi Khajuriwala, RBE</a:t>
            </a:r>
            <a:endParaRPr/>
          </a:p>
        </p:txBody>
      </p:sp>
      <p:pic>
        <p:nvPicPr>
          <p:cNvPr id="137" name="Shape 137"/>
          <p:cNvPicPr preferRelativeResize="0"/>
          <p:nvPr/>
        </p:nvPicPr>
        <p:blipFill rotWithShape="1">
          <a:blip r:embed="rId3">
            <a:alphaModFix/>
          </a:blip>
          <a:srcRect/>
          <a:stretch/>
        </p:blipFill>
        <p:spPr>
          <a:xfrm>
            <a:off x="4587240" y="2331440"/>
            <a:ext cx="3749365" cy="3231160"/>
          </a:xfrm>
          <a:prstGeom prst="rect">
            <a:avLst/>
          </a:prstGeom>
          <a:noFill/>
          <a:ln>
            <a:noFill/>
          </a:ln>
        </p:spPr>
      </p:pic>
    </p:spTree>
    <p:extLst>
      <p:ext uri="{BB962C8B-B14F-4D97-AF65-F5344CB8AC3E}">
        <p14:creationId xmlns:p14="http://schemas.microsoft.com/office/powerpoint/2010/main" val="3469917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a9083da47ed50cf307069546a324011c47d9b3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WPI_2012White</Template>
  <TotalTime>2606</TotalTime>
  <Words>6972</Words>
  <Application>Microsoft Office PowerPoint</Application>
  <PresentationFormat>On-screen Show (4:3)</PresentationFormat>
  <Paragraphs>866</Paragraphs>
  <Slides>39</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AdvP6EC0</vt:lpstr>
      <vt:lpstr>Arial</vt:lpstr>
      <vt:lpstr>Calibri</vt:lpstr>
      <vt:lpstr>Courier New</vt:lpstr>
      <vt:lpstr>Times New Roman</vt:lpstr>
      <vt:lpstr>Verdana</vt:lpstr>
      <vt:lpstr>Wingdings</vt:lpstr>
      <vt:lpstr>WPI-White</vt:lpstr>
      <vt:lpstr>Survey on Soft Gripper and Manipulator</vt:lpstr>
      <vt:lpstr>Motivation</vt:lpstr>
      <vt:lpstr>Inspiration</vt:lpstr>
      <vt:lpstr>Inspirations[12]</vt:lpstr>
      <vt:lpstr>Literature Review</vt:lpstr>
      <vt:lpstr>Design:</vt:lpstr>
      <vt:lpstr>Experiments</vt:lpstr>
      <vt:lpstr>Application</vt:lpstr>
      <vt:lpstr>Literature Review</vt:lpstr>
      <vt:lpstr>Design</vt:lpstr>
      <vt:lpstr>Experiments</vt:lpstr>
      <vt:lpstr>Experiments</vt:lpstr>
      <vt:lpstr>Literature Review</vt:lpstr>
      <vt:lpstr>Design</vt:lpstr>
      <vt:lpstr>Haptic Object Identification</vt:lpstr>
      <vt:lpstr>Experiments</vt:lpstr>
      <vt:lpstr>Literature Review</vt:lpstr>
      <vt:lpstr>Design</vt:lpstr>
      <vt:lpstr>Particle Jamming</vt:lpstr>
      <vt:lpstr>Experiments</vt:lpstr>
      <vt:lpstr>Literature review</vt:lpstr>
      <vt:lpstr>Design</vt:lpstr>
      <vt:lpstr>Actuators</vt:lpstr>
      <vt:lpstr>Experiment</vt:lpstr>
      <vt:lpstr>Literature Review</vt:lpstr>
      <vt:lpstr>Design</vt:lpstr>
      <vt:lpstr>Grasping</vt:lpstr>
      <vt:lpstr>Literature Review</vt:lpstr>
      <vt:lpstr>Design</vt:lpstr>
      <vt:lpstr>Performance</vt:lpstr>
      <vt:lpstr>Literature Review</vt:lpstr>
      <vt:lpstr>Design</vt:lpstr>
      <vt:lpstr>Applications</vt:lpstr>
      <vt:lpstr>Literature Review</vt:lpstr>
      <vt:lpstr>Pneu-nets</vt:lpstr>
      <vt:lpstr>Planner for Grasp and Place</vt:lpstr>
      <vt:lpstr>Results</vt:lpstr>
      <vt:lpstr>Soft robots are Future[10]</vt:lpstr>
      <vt:lpstr>References</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dc:title>
  <dc:creator>Choi, Yejee</dc:creator>
  <cp:lastModifiedBy>Khajuriwala, Rishi Dharmesh</cp:lastModifiedBy>
  <cp:revision>69</cp:revision>
  <dcterms:created xsi:type="dcterms:W3CDTF">2016-10-10T17:55:03Z</dcterms:created>
  <dcterms:modified xsi:type="dcterms:W3CDTF">2018-04-17T15:39:48Z</dcterms:modified>
</cp:coreProperties>
</file>